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320" r:id="rId5"/>
    <p:sldId id="334" r:id="rId6"/>
    <p:sldId id="347" r:id="rId7"/>
    <p:sldId id="348" r:id="rId8"/>
    <p:sldId id="349" r:id="rId9"/>
    <p:sldId id="322" r:id="rId10"/>
    <p:sldId id="366" r:id="rId11"/>
    <p:sldId id="350" r:id="rId12"/>
    <p:sldId id="324" r:id="rId13"/>
    <p:sldId id="368" r:id="rId14"/>
    <p:sldId id="362" r:id="rId15"/>
    <p:sldId id="363" r:id="rId16"/>
    <p:sldId id="369" r:id="rId17"/>
    <p:sldId id="3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3E4A5A"/>
    <a:srgbClr val="333F50"/>
    <a:srgbClr val="828892"/>
    <a:srgbClr val="76717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spect="1"/>
          </p:cNvSpPr>
          <p:nvPr/>
        </p:nvSpPr>
        <p:spPr>
          <a:xfrm>
            <a:off x="0" y="0"/>
            <a:ext cx="12193270" cy="68992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 flipH="1" flipV="1">
            <a:off x="-814705" y="-30480"/>
            <a:ext cx="9156700" cy="6918325"/>
          </a:xfrm>
          <a:prstGeom prst="trapezoid">
            <a:avLst/>
          </a:prstGeom>
          <a:solidFill>
            <a:schemeClr val="tx2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6075" y="1099185"/>
            <a:ext cx="6832600" cy="2800094"/>
            <a:chOff x="360" y="3731"/>
            <a:chExt cx="10760" cy="3480"/>
          </a:xfrm>
        </p:grpSpPr>
        <p:sp>
          <p:nvSpPr>
            <p:cNvPr id="4" name="文本框 3"/>
            <p:cNvSpPr txBox="1"/>
            <p:nvPr/>
          </p:nvSpPr>
          <p:spPr>
            <a:xfrm>
              <a:off x="360" y="3731"/>
              <a:ext cx="10760" cy="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 第六场</a:t>
              </a:r>
              <a:endPara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/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公安执法监督体系的构建与完善，</a:t>
              </a:r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全面深化公安改革的探索</a:t>
              </a:r>
              <a:endPara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26" y="7074"/>
              <a:ext cx="648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367155" y="4674235"/>
            <a:ext cx="476440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 b="1">
                <a:solidFill>
                  <a:schemeClr val="bg1"/>
                </a:solidFill>
              </a:rPr>
              <a:t>点评人：云南警官学院法学院院长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                 </a:t>
            </a:r>
            <a:r>
              <a:rPr sz="2400" b="1">
                <a:solidFill>
                  <a:schemeClr val="bg1"/>
                </a:solidFill>
              </a:rPr>
              <a:t>李光懿</a:t>
            </a:r>
            <a:r>
              <a:rPr lang="en-US" sz="2400" b="1">
                <a:solidFill>
                  <a:schemeClr val="bg1"/>
                </a:solidFill>
              </a:rPr>
              <a:t>  </a:t>
            </a:r>
            <a:r>
              <a:rPr sz="2400" b="1">
                <a:solidFill>
                  <a:schemeClr val="bg1"/>
                </a:solidFill>
              </a:rPr>
              <a:t>教授</a:t>
            </a:r>
            <a:endParaRPr sz="24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1665" y="376555"/>
            <a:ext cx="68033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案例视角下袭警罪之新解析——严打袭警行为维护执法权威</a:t>
            </a:r>
            <a:endParaRPr sz="2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>
            <a:off x="7694700" y="2158365"/>
            <a:ext cx="3290581" cy="829945"/>
            <a:chOff x="10090" y="3154"/>
            <a:chExt cx="7903" cy="1307"/>
          </a:xfrm>
        </p:grpSpPr>
        <p:sp>
          <p:nvSpPr>
            <p:cNvPr id="183" name="文本框 182"/>
            <p:cNvSpPr txBox="1"/>
            <p:nvPr/>
          </p:nvSpPr>
          <p:spPr>
            <a:xfrm>
              <a:off x="10589" y="3154"/>
              <a:ext cx="740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2400" b="1">
                  <a:solidFill>
                    <a:srgbClr val="000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袭警罪的犯罪构成解析</a:t>
              </a:r>
              <a:endParaRPr lang="en-US" altLang="zh-CN" sz="2400" b="1">
                <a:solidFill>
                  <a:srgbClr val="000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85" name="文本框 184"/>
            <p:cNvSpPr txBox="1"/>
            <p:nvPr/>
          </p:nvSpPr>
          <p:spPr>
            <a:xfrm>
              <a:off x="10090" y="3196"/>
              <a:ext cx="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任意多边形 5"/>
          <p:cNvSpPr/>
          <p:nvPr>
            <p:custDataLst>
              <p:tags r:id="rId1"/>
            </p:custDataLst>
          </p:nvPr>
        </p:nvSpPr>
        <p:spPr bwMode="auto">
          <a:xfrm rot="21567502">
            <a:off x="5106743" y="3293785"/>
            <a:ext cx="737171" cy="932028"/>
          </a:xfrm>
          <a:custGeom>
            <a:avLst/>
            <a:gdLst>
              <a:gd name="T0" fmla="*/ 487 w 527"/>
              <a:gd name="T1" fmla="*/ 583 h 667"/>
              <a:gd name="T2" fmla="*/ 478 w 527"/>
              <a:gd name="T3" fmla="*/ 591 h 667"/>
              <a:gd name="T4" fmla="*/ 431 w 527"/>
              <a:gd name="T5" fmla="*/ 606 h 667"/>
              <a:gd name="T6" fmla="*/ 361 w 527"/>
              <a:gd name="T7" fmla="*/ 531 h 667"/>
              <a:gd name="T8" fmla="*/ 437 w 527"/>
              <a:gd name="T9" fmla="*/ 461 h 667"/>
              <a:gd name="T10" fmla="*/ 476 w 527"/>
              <a:gd name="T11" fmla="*/ 475 h 667"/>
              <a:gd name="T12" fmla="*/ 476 w 527"/>
              <a:gd name="T13" fmla="*/ 475 h 667"/>
              <a:gd name="T14" fmla="*/ 476 w 527"/>
              <a:gd name="T15" fmla="*/ 475 h 667"/>
              <a:gd name="T16" fmla="*/ 483 w 527"/>
              <a:gd name="T17" fmla="*/ 480 h 667"/>
              <a:gd name="T18" fmla="*/ 527 w 527"/>
              <a:gd name="T19" fmla="*/ 489 h 667"/>
              <a:gd name="T20" fmla="*/ 527 w 527"/>
              <a:gd name="T21" fmla="*/ 386 h 667"/>
              <a:gd name="T22" fmla="*/ 525 w 527"/>
              <a:gd name="T23" fmla="*/ 386 h 667"/>
              <a:gd name="T24" fmla="*/ 282 w 527"/>
              <a:gd name="T25" fmla="*/ 148 h 667"/>
              <a:gd name="T26" fmla="*/ 176 w 527"/>
              <a:gd name="T27" fmla="*/ 148 h 667"/>
              <a:gd name="T28" fmla="*/ 188 w 527"/>
              <a:gd name="T29" fmla="*/ 128 h 667"/>
              <a:gd name="T30" fmla="*/ 196 w 527"/>
              <a:gd name="T31" fmla="*/ 120 h 667"/>
              <a:gd name="T32" fmla="*/ 214 w 527"/>
              <a:gd name="T33" fmla="*/ 73 h 667"/>
              <a:gd name="T34" fmla="*/ 141 w 527"/>
              <a:gd name="T35" fmla="*/ 0 h 667"/>
              <a:gd name="T36" fmla="*/ 68 w 527"/>
              <a:gd name="T37" fmla="*/ 73 h 667"/>
              <a:gd name="T38" fmla="*/ 80 w 527"/>
              <a:gd name="T39" fmla="*/ 112 h 667"/>
              <a:gd name="T40" fmla="*/ 80 w 527"/>
              <a:gd name="T41" fmla="*/ 112 h 667"/>
              <a:gd name="T42" fmla="*/ 80 w 527"/>
              <a:gd name="T43" fmla="*/ 112 h 667"/>
              <a:gd name="T44" fmla="*/ 86 w 527"/>
              <a:gd name="T45" fmla="*/ 120 h 667"/>
              <a:gd name="T46" fmla="*/ 97 w 527"/>
              <a:gd name="T47" fmla="*/ 148 h 667"/>
              <a:gd name="T48" fmla="*/ 0 w 527"/>
              <a:gd name="T49" fmla="*/ 148 h 667"/>
              <a:gd name="T50" fmla="*/ 525 w 527"/>
              <a:gd name="T51" fmla="*/ 667 h 667"/>
              <a:gd name="T52" fmla="*/ 527 w 527"/>
              <a:gd name="T53" fmla="*/ 667 h 667"/>
              <a:gd name="T54" fmla="*/ 527 w 527"/>
              <a:gd name="T55" fmla="*/ 575 h 667"/>
              <a:gd name="T56" fmla="*/ 487 w 527"/>
              <a:gd name="T57" fmla="*/ 583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7" h="667">
                <a:moveTo>
                  <a:pt x="487" y="583"/>
                </a:moveTo>
                <a:cubicBezTo>
                  <a:pt x="484" y="586"/>
                  <a:pt x="482" y="588"/>
                  <a:pt x="478" y="591"/>
                </a:cubicBezTo>
                <a:cubicBezTo>
                  <a:pt x="465" y="601"/>
                  <a:pt x="449" y="607"/>
                  <a:pt x="431" y="606"/>
                </a:cubicBezTo>
                <a:cubicBezTo>
                  <a:pt x="391" y="604"/>
                  <a:pt x="360" y="571"/>
                  <a:pt x="361" y="531"/>
                </a:cubicBezTo>
                <a:cubicBezTo>
                  <a:pt x="363" y="491"/>
                  <a:pt x="397" y="459"/>
                  <a:pt x="437" y="461"/>
                </a:cubicBezTo>
                <a:cubicBezTo>
                  <a:pt x="451" y="462"/>
                  <a:pt x="465" y="467"/>
                  <a:pt x="476" y="475"/>
                </a:cubicBezTo>
                <a:cubicBezTo>
                  <a:pt x="476" y="475"/>
                  <a:pt x="476" y="475"/>
                  <a:pt x="476" y="475"/>
                </a:cubicBezTo>
                <a:cubicBezTo>
                  <a:pt x="476" y="475"/>
                  <a:pt x="476" y="475"/>
                  <a:pt x="476" y="475"/>
                </a:cubicBezTo>
                <a:cubicBezTo>
                  <a:pt x="478" y="477"/>
                  <a:pt x="481" y="478"/>
                  <a:pt x="483" y="480"/>
                </a:cubicBezTo>
                <a:cubicBezTo>
                  <a:pt x="504" y="496"/>
                  <a:pt x="519" y="494"/>
                  <a:pt x="527" y="489"/>
                </a:cubicBezTo>
                <a:cubicBezTo>
                  <a:pt x="527" y="386"/>
                  <a:pt x="527" y="386"/>
                  <a:pt x="527" y="386"/>
                </a:cubicBezTo>
                <a:cubicBezTo>
                  <a:pt x="527" y="386"/>
                  <a:pt x="526" y="386"/>
                  <a:pt x="525" y="386"/>
                </a:cubicBezTo>
                <a:cubicBezTo>
                  <a:pt x="393" y="386"/>
                  <a:pt x="285" y="280"/>
                  <a:pt x="282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9" y="137"/>
                  <a:pt x="188" y="128"/>
                  <a:pt x="188" y="128"/>
                </a:cubicBezTo>
                <a:cubicBezTo>
                  <a:pt x="191" y="125"/>
                  <a:pt x="194" y="123"/>
                  <a:pt x="196" y="120"/>
                </a:cubicBezTo>
                <a:cubicBezTo>
                  <a:pt x="207" y="107"/>
                  <a:pt x="214" y="91"/>
                  <a:pt x="214" y="73"/>
                </a:cubicBezTo>
                <a:cubicBezTo>
                  <a:pt x="214" y="33"/>
                  <a:pt x="181" y="0"/>
                  <a:pt x="141" y="0"/>
                </a:cubicBezTo>
                <a:cubicBezTo>
                  <a:pt x="101" y="0"/>
                  <a:pt x="68" y="33"/>
                  <a:pt x="68" y="73"/>
                </a:cubicBezTo>
                <a:cubicBezTo>
                  <a:pt x="68" y="87"/>
                  <a:pt x="73" y="101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2" y="115"/>
                  <a:pt x="84" y="117"/>
                  <a:pt x="86" y="120"/>
                </a:cubicBezTo>
                <a:cubicBezTo>
                  <a:pt x="94" y="131"/>
                  <a:pt x="97" y="141"/>
                  <a:pt x="97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3" y="436"/>
                  <a:pt x="237" y="667"/>
                  <a:pt x="525" y="667"/>
                </a:cubicBezTo>
                <a:cubicBezTo>
                  <a:pt x="526" y="667"/>
                  <a:pt x="527" y="667"/>
                  <a:pt x="527" y="667"/>
                </a:cubicBezTo>
                <a:cubicBezTo>
                  <a:pt x="527" y="575"/>
                  <a:pt x="527" y="575"/>
                  <a:pt x="527" y="575"/>
                </a:cubicBezTo>
                <a:cubicBezTo>
                  <a:pt x="509" y="563"/>
                  <a:pt x="487" y="583"/>
                  <a:pt x="487" y="583"/>
                </a:cubicBezTo>
                <a:close/>
              </a:path>
            </a:pathLst>
          </a:custGeom>
          <a:solidFill>
            <a:srgbClr val="5268A5"/>
          </a:solidFill>
          <a:ln w="38100">
            <a:solidFill>
              <a:srgbClr val="FFFFFF"/>
            </a:solidFill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 bwMode="auto">
          <a:xfrm rot="21567502">
            <a:off x="5838949" y="2750417"/>
            <a:ext cx="732476" cy="961373"/>
          </a:xfrm>
          <a:custGeom>
            <a:avLst/>
            <a:gdLst>
              <a:gd name="T0" fmla="*/ 524 w 524"/>
              <a:gd name="T1" fmla="*/ 526 h 688"/>
              <a:gd name="T2" fmla="*/ 0 w 524"/>
              <a:gd name="T3" fmla="*/ 0 h 688"/>
              <a:gd name="T4" fmla="*/ 0 w 524"/>
              <a:gd name="T5" fmla="*/ 108 h 688"/>
              <a:gd name="T6" fmla="*/ 24 w 524"/>
              <a:gd name="T7" fmla="*/ 96 h 688"/>
              <a:gd name="T8" fmla="*/ 31 w 524"/>
              <a:gd name="T9" fmla="*/ 91 h 688"/>
              <a:gd name="T10" fmla="*/ 31 w 524"/>
              <a:gd name="T11" fmla="*/ 91 h 688"/>
              <a:gd name="T12" fmla="*/ 31 w 524"/>
              <a:gd name="T13" fmla="*/ 91 h 688"/>
              <a:gd name="T14" fmla="*/ 70 w 524"/>
              <a:gd name="T15" fmla="*/ 77 h 688"/>
              <a:gd name="T16" fmla="*/ 145 w 524"/>
              <a:gd name="T17" fmla="*/ 147 h 688"/>
              <a:gd name="T18" fmla="*/ 76 w 524"/>
              <a:gd name="T19" fmla="*/ 222 h 688"/>
              <a:gd name="T20" fmla="*/ 28 w 524"/>
              <a:gd name="T21" fmla="*/ 207 h 688"/>
              <a:gd name="T22" fmla="*/ 20 w 524"/>
              <a:gd name="T23" fmla="*/ 199 h 688"/>
              <a:gd name="T24" fmla="*/ 0 w 524"/>
              <a:gd name="T25" fmla="*/ 188 h 688"/>
              <a:gd name="T26" fmla="*/ 0 w 524"/>
              <a:gd name="T27" fmla="*/ 282 h 688"/>
              <a:gd name="T28" fmla="*/ 242 w 524"/>
              <a:gd name="T29" fmla="*/ 526 h 688"/>
              <a:gd name="T30" fmla="*/ 242 w 524"/>
              <a:gd name="T31" fmla="*/ 532 h 688"/>
              <a:gd name="T32" fmla="*/ 345 w 524"/>
              <a:gd name="T33" fmla="*/ 532 h 688"/>
              <a:gd name="T34" fmla="*/ 335 w 524"/>
              <a:gd name="T35" fmla="*/ 568 h 688"/>
              <a:gd name="T36" fmla="*/ 329 w 524"/>
              <a:gd name="T37" fmla="*/ 575 h 688"/>
              <a:gd name="T38" fmla="*/ 329 w 524"/>
              <a:gd name="T39" fmla="*/ 576 h 688"/>
              <a:gd name="T40" fmla="*/ 329 w 524"/>
              <a:gd name="T41" fmla="*/ 576 h 688"/>
              <a:gd name="T42" fmla="*/ 317 w 524"/>
              <a:gd name="T43" fmla="*/ 615 h 688"/>
              <a:gd name="T44" fmla="*/ 390 w 524"/>
              <a:gd name="T45" fmla="*/ 688 h 688"/>
              <a:gd name="T46" fmla="*/ 463 w 524"/>
              <a:gd name="T47" fmla="*/ 615 h 688"/>
              <a:gd name="T48" fmla="*/ 445 w 524"/>
              <a:gd name="T49" fmla="*/ 568 h 688"/>
              <a:gd name="T50" fmla="*/ 437 w 524"/>
              <a:gd name="T51" fmla="*/ 560 h 688"/>
              <a:gd name="T52" fmla="*/ 424 w 524"/>
              <a:gd name="T53" fmla="*/ 532 h 688"/>
              <a:gd name="T54" fmla="*/ 523 w 524"/>
              <a:gd name="T55" fmla="*/ 532 h 688"/>
              <a:gd name="T56" fmla="*/ 524 w 524"/>
              <a:gd name="T57" fmla="*/ 526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4" h="688">
                <a:moveTo>
                  <a:pt x="524" y="526"/>
                </a:moveTo>
                <a:cubicBezTo>
                  <a:pt x="524" y="236"/>
                  <a:pt x="289" y="2"/>
                  <a:pt x="0" y="0"/>
                </a:cubicBezTo>
                <a:cubicBezTo>
                  <a:pt x="0" y="108"/>
                  <a:pt x="0" y="108"/>
                  <a:pt x="0" y="108"/>
                </a:cubicBezTo>
                <a:cubicBezTo>
                  <a:pt x="7" y="107"/>
                  <a:pt x="15" y="103"/>
                  <a:pt x="24" y="96"/>
                </a:cubicBezTo>
                <a:cubicBezTo>
                  <a:pt x="26" y="94"/>
                  <a:pt x="28" y="93"/>
                  <a:pt x="31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42" y="83"/>
                  <a:pt x="55" y="78"/>
                  <a:pt x="70" y="77"/>
                </a:cubicBezTo>
                <a:cubicBezTo>
                  <a:pt x="110" y="75"/>
                  <a:pt x="144" y="107"/>
                  <a:pt x="145" y="147"/>
                </a:cubicBezTo>
                <a:cubicBezTo>
                  <a:pt x="147" y="187"/>
                  <a:pt x="116" y="220"/>
                  <a:pt x="76" y="222"/>
                </a:cubicBezTo>
                <a:cubicBezTo>
                  <a:pt x="58" y="223"/>
                  <a:pt x="41" y="217"/>
                  <a:pt x="28" y="207"/>
                </a:cubicBezTo>
                <a:cubicBezTo>
                  <a:pt x="25" y="204"/>
                  <a:pt x="22" y="202"/>
                  <a:pt x="20" y="199"/>
                </a:cubicBezTo>
                <a:cubicBezTo>
                  <a:pt x="20" y="199"/>
                  <a:pt x="11" y="191"/>
                  <a:pt x="0" y="188"/>
                </a:cubicBezTo>
                <a:cubicBezTo>
                  <a:pt x="0" y="282"/>
                  <a:pt x="0" y="282"/>
                  <a:pt x="0" y="282"/>
                </a:cubicBezTo>
                <a:cubicBezTo>
                  <a:pt x="134" y="283"/>
                  <a:pt x="242" y="392"/>
                  <a:pt x="242" y="526"/>
                </a:cubicBezTo>
                <a:cubicBezTo>
                  <a:pt x="242" y="528"/>
                  <a:pt x="242" y="530"/>
                  <a:pt x="242" y="532"/>
                </a:cubicBezTo>
                <a:cubicBezTo>
                  <a:pt x="345" y="532"/>
                  <a:pt x="345" y="532"/>
                  <a:pt x="345" y="532"/>
                </a:cubicBezTo>
                <a:cubicBezTo>
                  <a:pt x="347" y="541"/>
                  <a:pt x="345" y="553"/>
                  <a:pt x="335" y="568"/>
                </a:cubicBezTo>
                <a:cubicBezTo>
                  <a:pt x="333" y="570"/>
                  <a:pt x="331" y="573"/>
                  <a:pt x="329" y="575"/>
                </a:cubicBezTo>
                <a:cubicBezTo>
                  <a:pt x="329" y="575"/>
                  <a:pt x="329" y="575"/>
                  <a:pt x="329" y="576"/>
                </a:cubicBezTo>
                <a:cubicBezTo>
                  <a:pt x="329" y="576"/>
                  <a:pt x="329" y="576"/>
                  <a:pt x="329" y="576"/>
                </a:cubicBezTo>
                <a:cubicBezTo>
                  <a:pt x="322" y="587"/>
                  <a:pt x="317" y="601"/>
                  <a:pt x="317" y="615"/>
                </a:cubicBezTo>
                <a:cubicBezTo>
                  <a:pt x="317" y="655"/>
                  <a:pt x="350" y="688"/>
                  <a:pt x="390" y="688"/>
                </a:cubicBezTo>
                <a:cubicBezTo>
                  <a:pt x="430" y="688"/>
                  <a:pt x="463" y="655"/>
                  <a:pt x="463" y="615"/>
                </a:cubicBezTo>
                <a:cubicBezTo>
                  <a:pt x="463" y="597"/>
                  <a:pt x="456" y="581"/>
                  <a:pt x="445" y="568"/>
                </a:cubicBezTo>
                <a:cubicBezTo>
                  <a:pt x="443" y="565"/>
                  <a:pt x="440" y="562"/>
                  <a:pt x="437" y="560"/>
                </a:cubicBezTo>
                <a:cubicBezTo>
                  <a:pt x="437" y="560"/>
                  <a:pt x="424" y="547"/>
                  <a:pt x="424" y="532"/>
                </a:cubicBezTo>
                <a:cubicBezTo>
                  <a:pt x="523" y="532"/>
                  <a:pt x="523" y="532"/>
                  <a:pt x="523" y="532"/>
                </a:cubicBezTo>
                <a:cubicBezTo>
                  <a:pt x="524" y="530"/>
                  <a:pt x="524" y="528"/>
                  <a:pt x="524" y="526"/>
                </a:cubicBezTo>
                <a:close/>
              </a:path>
            </a:pathLst>
          </a:custGeom>
          <a:solidFill>
            <a:srgbClr val="178AA1"/>
          </a:solidFill>
          <a:ln w="38100">
            <a:solidFill>
              <a:srgbClr val="FFFFFF"/>
            </a:solidFill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 bwMode="auto">
          <a:xfrm rot="21567502">
            <a:off x="5100774" y="2756397"/>
            <a:ext cx="942593" cy="743040"/>
          </a:xfrm>
          <a:custGeom>
            <a:avLst/>
            <a:gdLst>
              <a:gd name="T0" fmla="*/ 597 w 674"/>
              <a:gd name="T1" fmla="*/ 77 h 532"/>
              <a:gd name="T2" fmla="*/ 558 w 674"/>
              <a:gd name="T3" fmla="*/ 91 h 532"/>
              <a:gd name="T4" fmla="*/ 558 w 674"/>
              <a:gd name="T5" fmla="*/ 91 h 532"/>
              <a:gd name="T6" fmla="*/ 558 w 674"/>
              <a:gd name="T7" fmla="*/ 91 h 532"/>
              <a:gd name="T8" fmla="*/ 551 w 674"/>
              <a:gd name="T9" fmla="*/ 96 h 532"/>
              <a:gd name="T10" fmla="*/ 527 w 674"/>
              <a:gd name="T11" fmla="*/ 108 h 532"/>
              <a:gd name="T12" fmla="*/ 527 w 674"/>
              <a:gd name="T13" fmla="*/ 0 h 532"/>
              <a:gd name="T14" fmla="*/ 525 w 674"/>
              <a:gd name="T15" fmla="*/ 0 h 532"/>
              <a:gd name="T16" fmla="*/ 0 w 674"/>
              <a:gd name="T17" fmla="*/ 526 h 532"/>
              <a:gd name="T18" fmla="*/ 0 w 674"/>
              <a:gd name="T19" fmla="*/ 532 h 532"/>
              <a:gd name="T20" fmla="*/ 97 w 674"/>
              <a:gd name="T21" fmla="*/ 532 h 532"/>
              <a:gd name="T22" fmla="*/ 86 w 674"/>
              <a:gd name="T23" fmla="*/ 504 h 532"/>
              <a:gd name="T24" fmla="*/ 80 w 674"/>
              <a:gd name="T25" fmla="*/ 496 h 532"/>
              <a:gd name="T26" fmla="*/ 80 w 674"/>
              <a:gd name="T27" fmla="*/ 496 h 532"/>
              <a:gd name="T28" fmla="*/ 80 w 674"/>
              <a:gd name="T29" fmla="*/ 496 h 532"/>
              <a:gd name="T30" fmla="*/ 68 w 674"/>
              <a:gd name="T31" fmla="*/ 457 h 532"/>
              <a:gd name="T32" fmla="*/ 141 w 674"/>
              <a:gd name="T33" fmla="*/ 384 h 532"/>
              <a:gd name="T34" fmla="*/ 214 w 674"/>
              <a:gd name="T35" fmla="*/ 457 h 532"/>
              <a:gd name="T36" fmla="*/ 196 w 674"/>
              <a:gd name="T37" fmla="*/ 504 h 532"/>
              <a:gd name="T38" fmla="*/ 188 w 674"/>
              <a:gd name="T39" fmla="*/ 512 h 532"/>
              <a:gd name="T40" fmla="*/ 176 w 674"/>
              <a:gd name="T41" fmla="*/ 532 h 532"/>
              <a:gd name="T42" fmla="*/ 282 w 674"/>
              <a:gd name="T43" fmla="*/ 532 h 532"/>
              <a:gd name="T44" fmla="*/ 281 w 674"/>
              <a:gd name="T45" fmla="*/ 526 h 532"/>
              <a:gd name="T46" fmla="*/ 525 w 674"/>
              <a:gd name="T47" fmla="*/ 282 h 532"/>
              <a:gd name="T48" fmla="*/ 527 w 674"/>
              <a:gd name="T49" fmla="*/ 282 h 532"/>
              <a:gd name="T50" fmla="*/ 527 w 674"/>
              <a:gd name="T51" fmla="*/ 188 h 532"/>
              <a:gd name="T52" fmla="*/ 547 w 674"/>
              <a:gd name="T53" fmla="*/ 199 h 532"/>
              <a:gd name="T54" fmla="*/ 555 w 674"/>
              <a:gd name="T55" fmla="*/ 207 h 532"/>
              <a:gd name="T56" fmla="*/ 603 w 674"/>
              <a:gd name="T57" fmla="*/ 222 h 532"/>
              <a:gd name="T58" fmla="*/ 672 w 674"/>
              <a:gd name="T59" fmla="*/ 147 h 532"/>
              <a:gd name="T60" fmla="*/ 597 w 674"/>
              <a:gd name="T61" fmla="*/ 7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74" h="532">
                <a:moveTo>
                  <a:pt x="597" y="77"/>
                </a:moveTo>
                <a:cubicBezTo>
                  <a:pt x="582" y="78"/>
                  <a:pt x="569" y="83"/>
                  <a:pt x="558" y="91"/>
                </a:cubicBezTo>
                <a:cubicBezTo>
                  <a:pt x="558" y="91"/>
                  <a:pt x="558" y="91"/>
                  <a:pt x="558" y="91"/>
                </a:cubicBezTo>
                <a:cubicBezTo>
                  <a:pt x="558" y="91"/>
                  <a:pt x="558" y="91"/>
                  <a:pt x="558" y="91"/>
                </a:cubicBezTo>
                <a:cubicBezTo>
                  <a:pt x="555" y="93"/>
                  <a:pt x="553" y="94"/>
                  <a:pt x="551" y="96"/>
                </a:cubicBezTo>
                <a:cubicBezTo>
                  <a:pt x="542" y="103"/>
                  <a:pt x="534" y="107"/>
                  <a:pt x="527" y="108"/>
                </a:cubicBezTo>
                <a:cubicBezTo>
                  <a:pt x="527" y="0"/>
                  <a:pt x="527" y="0"/>
                  <a:pt x="527" y="0"/>
                </a:cubicBezTo>
                <a:cubicBezTo>
                  <a:pt x="527" y="0"/>
                  <a:pt x="526" y="0"/>
                  <a:pt x="525" y="0"/>
                </a:cubicBezTo>
                <a:cubicBezTo>
                  <a:pt x="235" y="0"/>
                  <a:pt x="0" y="236"/>
                  <a:pt x="0" y="526"/>
                </a:cubicBezTo>
                <a:cubicBezTo>
                  <a:pt x="0" y="528"/>
                  <a:pt x="0" y="530"/>
                  <a:pt x="0" y="532"/>
                </a:cubicBezTo>
                <a:cubicBezTo>
                  <a:pt x="97" y="532"/>
                  <a:pt x="97" y="532"/>
                  <a:pt x="97" y="532"/>
                </a:cubicBezTo>
                <a:cubicBezTo>
                  <a:pt x="97" y="525"/>
                  <a:pt x="94" y="515"/>
                  <a:pt x="86" y="504"/>
                </a:cubicBezTo>
                <a:cubicBezTo>
                  <a:pt x="84" y="501"/>
                  <a:pt x="82" y="499"/>
                  <a:pt x="80" y="496"/>
                </a:cubicBezTo>
                <a:cubicBezTo>
                  <a:pt x="80" y="496"/>
                  <a:pt x="80" y="496"/>
                  <a:pt x="80" y="496"/>
                </a:cubicBezTo>
                <a:cubicBezTo>
                  <a:pt x="80" y="496"/>
                  <a:pt x="80" y="496"/>
                  <a:pt x="80" y="496"/>
                </a:cubicBezTo>
                <a:cubicBezTo>
                  <a:pt x="73" y="485"/>
                  <a:pt x="68" y="471"/>
                  <a:pt x="68" y="457"/>
                </a:cubicBezTo>
                <a:cubicBezTo>
                  <a:pt x="68" y="417"/>
                  <a:pt x="101" y="384"/>
                  <a:pt x="141" y="384"/>
                </a:cubicBezTo>
                <a:cubicBezTo>
                  <a:pt x="181" y="384"/>
                  <a:pt x="214" y="417"/>
                  <a:pt x="214" y="457"/>
                </a:cubicBezTo>
                <a:cubicBezTo>
                  <a:pt x="214" y="475"/>
                  <a:pt x="207" y="491"/>
                  <a:pt x="196" y="504"/>
                </a:cubicBezTo>
                <a:cubicBezTo>
                  <a:pt x="194" y="507"/>
                  <a:pt x="191" y="509"/>
                  <a:pt x="188" y="512"/>
                </a:cubicBezTo>
                <a:cubicBezTo>
                  <a:pt x="188" y="512"/>
                  <a:pt x="179" y="521"/>
                  <a:pt x="176" y="532"/>
                </a:cubicBezTo>
                <a:cubicBezTo>
                  <a:pt x="282" y="532"/>
                  <a:pt x="282" y="532"/>
                  <a:pt x="282" y="532"/>
                </a:cubicBezTo>
                <a:cubicBezTo>
                  <a:pt x="281" y="530"/>
                  <a:pt x="281" y="528"/>
                  <a:pt x="281" y="526"/>
                </a:cubicBezTo>
                <a:cubicBezTo>
                  <a:pt x="281" y="391"/>
                  <a:pt x="391" y="282"/>
                  <a:pt x="525" y="282"/>
                </a:cubicBezTo>
                <a:cubicBezTo>
                  <a:pt x="526" y="282"/>
                  <a:pt x="527" y="282"/>
                  <a:pt x="527" y="282"/>
                </a:cubicBezTo>
                <a:cubicBezTo>
                  <a:pt x="527" y="188"/>
                  <a:pt x="527" y="188"/>
                  <a:pt x="527" y="188"/>
                </a:cubicBezTo>
                <a:cubicBezTo>
                  <a:pt x="538" y="191"/>
                  <a:pt x="547" y="199"/>
                  <a:pt x="547" y="199"/>
                </a:cubicBezTo>
                <a:cubicBezTo>
                  <a:pt x="549" y="202"/>
                  <a:pt x="552" y="204"/>
                  <a:pt x="555" y="207"/>
                </a:cubicBezTo>
                <a:cubicBezTo>
                  <a:pt x="568" y="217"/>
                  <a:pt x="585" y="223"/>
                  <a:pt x="603" y="222"/>
                </a:cubicBezTo>
                <a:cubicBezTo>
                  <a:pt x="643" y="220"/>
                  <a:pt x="674" y="187"/>
                  <a:pt x="672" y="147"/>
                </a:cubicBezTo>
                <a:cubicBezTo>
                  <a:pt x="671" y="107"/>
                  <a:pt x="637" y="75"/>
                  <a:pt x="597" y="77"/>
                </a:cubicBezTo>
                <a:close/>
              </a:path>
            </a:pathLst>
          </a:custGeom>
          <a:solidFill>
            <a:srgbClr val="4276AA"/>
          </a:solidFill>
          <a:ln w="38100">
            <a:solidFill>
              <a:srgbClr val="FFFFFF"/>
            </a:solidFill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5" name="任意多边形 164"/>
          <p:cNvSpPr/>
          <p:nvPr>
            <p:custDataLst>
              <p:tags r:id="rId4"/>
            </p:custDataLst>
          </p:nvPr>
        </p:nvSpPr>
        <p:spPr bwMode="auto">
          <a:xfrm rot="21567502">
            <a:off x="5611271" y="3494545"/>
            <a:ext cx="963722" cy="725432"/>
          </a:xfrm>
          <a:custGeom>
            <a:avLst/>
            <a:gdLst>
              <a:gd name="T0" fmla="*/ 604 w 690"/>
              <a:gd name="T1" fmla="*/ 28 h 519"/>
              <a:gd name="T2" fmla="*/ 612 w 690"/>
              <a:gd name="T3" fmla="*/ 36 h 519"/>
              <a:gd name="T4" fmla="*/ 630 w 690"/>
              <a:gd name="T5" fmla="*/ 83 h 519"/>
              <a:gd name="T6" fmla="*/ 557 w 690"/>
              <a:gd name="T7" fmla="*/ 156 h 519"/>
              <a:gd name="T8" fmla="*/ 484 w 690"/>
              <a:gd name="T9" fmla="*/ 83 h 519"/>
              <a:gd name="T10" fmla="*/ 496 w 690"/>
              <a:gd name="T11" fmla="*/ 44 h 519"/>
              <a:gd name="T12" fmla="*/ 496 w 690"/>
              <a:gd name="T13" fmla="*/ 44 h 519"/>
              <a:gd name="T14" fmla="*/ 496 w 690"/>
              <a:gd name="T15" fmla="*/ 43 h 519"/>
              <a:gd name="T16" fmla="*/ 502 w 690"/>
              <a:gd name="T17" fmla="*/ 36 h 519"/>
              <a:gd name="T18" fmla="*/ 512 w 690"/>
              <a:gd name="T19" fmla="*/ 0 h 519"/>
              <a:gd name="T20" fmla="*/ 409 w 690"/>
              <a:gd name="T21" fmla="*/ 0 h 519"/>
              <a:gd name="T22" fmla="*/ 167 w 690"/>
              <a:gd name="T23" fmla="*/ 238 h 519"/>
              <a:gd name="T24" fmla="*/ 167 w 690"/>
              <a:gd name="T25" fmla="*/ 341 h 519"/>
              <a:gd name="T26" fmla="*/ 123 w 690"/>
              <a:gd name="T27" fmla="*/ 332 h 519"/>
              <a:gd name="T28" fmla="*/ 116 w 690"/>
              <a:gd name="T29" fmla="*/ 327 h 519"/>
              <a:gd name="T30" fmla="*/ 116 w 690"/>
              <a:gd name="T31" fmla="*/ 327 h 519"/>
              <a:gd name="T32" fmla="*/ 116 w 690"/>
              <a:gd name="T33" fmla="*/ 327 h 519"/>
              <a:gd name="T34" fmla="*/ 77 w 690"/>
              <a:gd name="T35" fmla="*/ 313 h 519"/>
              <a:gd name="T36" fmla="*/ 1 w 690"/>
              <a:gd name="T37" fmla="*/ 383 h 519"/>
              <a:gd name="T38" fmla="*/ 71 w 690"/>
              <a:gd name="T39" fmla="*/ 458 h 519"/>
              <a:gd name="T40" fmla="*/ 118 w 690"/>
              <a:gd name="T41" fmla="*/ 443 h 519"/>
              <a:gd name="T42" fmla="*/ 127 w 690"/>
              <a:gd name="T43" fmla="*/ 435 h 519"/>
              <a:gd name="T44" fmla="*/ 167 w 690"/>
              <a:gd name="T45" fmla="*/ 427 h 519"/>
              <a:gd name="T46" fmla="*/ 167 w 690"/>
              <a:gd name="T47" fmla="*/ 519 h 519"/>
              <a:gd name="T48" fmla="*/ 690 w 690"/>
              <a:gd name="T49" fmla="*/ 0 h 519"/>
              <a:gd name="T50" fmla="*/ 591 w 690"/>
              <a:gd name="T51" fmla="*/ 0 h 519"/>
              <a:gd name="T52" fmla="*/ 604 w 690"/>
              <a:gd name="T53" fmla="*/ 28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0" h="519">
                <a:moveTo>
                  <a:pt x="604" y="28"/>
                </a:moveTo>
                <a:cubicBezTo>
                  <a:pt x="607" y="30"/>
                  <a:pt x="610" y="33"/>
                  <a:pt x="612" y="36"/>
                </a:cubicBezTo>
                <a:cubicBezTo>
                  <a:pt x="623" y="49"/>
                  <a:pt x="630" y="65"/>
                  <a:pt x="630" y="83"/>
                </a:cubicBezTo>
                <a:cubicBezTo>
                  <a:pt x="630" y="123"/>
                  <a:pt x="597" y="156"/>
                  <a:pt x="557" y="156"/>
                </a:cubicBezTo>
                <a:cubicBezTo>
                  <a:pt x="517" y="156"/>
                  <a:pt x="484" y="123"/>
                  <a:pt x="484" y="83"/>
                </a:cubicBezTo>
                <a:cubicBezTo>
                  <a:pt x="484" y="69"/>
                  <a:pt x="489" y="55"/>
                  <a:pt x="496" y="44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43"/>
                  <a:pt x="496" y="43"/>
                  <a:pt x="496" y="43"/>
                </a:cubicBezTo>
                <a:cubicBezTo>
                  <a:pt x="498" y="41"/>
                  <a:pt x="500" y="38"/>
                  <a:pt x="502" y="36"/>
                </a:cubicBezTo>
                <a:cubicBezTo>
                  <a:pt x="512" y="21"/>
                  <a:pt x="514" y="9"/>
                  <a:pt x="512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05" y="131"/>
                  <a:pt x="299" y="236"/>
                  <a:pt x="167" y="238"/>
                </a:cubicBezTo>
                <a:cubicBezTo>
                  <a:pt x="167" y="341"/>
                  <a:pt x="167" y="341"/>
                  <a:pt x="167" y="341"/>
                </a:cubicBezTo>
                <a:cubicBezTo>
                  <a:pt x="159" y="346"/>
                  <a:pt x="144" y="348"/>
                  <a:pt x="123" y="332"/>
                </a:cubicBezTo>
                <a:cubicBezTo>
                  <a:pt x="121" y="330"/>
                  <a:pt x="118" y="329"/>
                  <a:pt x="116" y="327"/>
                </a:cubicBezTo>
                <a:cubicBezTo>
                  <a:pt x="116" y="327"/>
                  <a:pt x="116" y="327"/>
                  <a:pt x="116" y="327"/>
                </a:cubicBezTo>
                <a:cubicBezTo>
                  <a:pt x="116" y="327"/>
                  <a:pt x="116" y="327"/>
                  <a:pt x="116" y="327"/>
                </a:cubicBezTo>
                <a:cubicBezTo>
                  <a:pt x="105" y="319"/>
                  <a:pt x="91" y="314"/>
                  <a:pt x="77" y="313"/>
                </a:cubicBezTo>
                <a:cubicBezTo>
                  <a:pt x="37" y="311"/>
                  <a:pt x="3" y="343"/>
                  <a:pt x="1" y="383"/>
                </a:cubicBezTo>
                <a:cubicBezTo>
                  <a:pt x="0" y="423"/>
                  <a:pt x="31" y="456"/>
                  <a:pt x="71" y="458"/>
                </a:cubicBezTo>
                <a:cubicBezTo>
                  <a:pt x="89" y="459"/>
                  <a:pt x="105" y="453"/>
                  <a:pt x="118" y="443"/>
                </a:cubicBezTo>
                <a:cubicBezTo>
                  <a:pt x="122" y="440"/>
                  <a:pt x="124" y="438"/>
                  <a:pt x="127" y="435"/>
                </a:cubicBezTo>
                <a:cubicBezTo>
                  <a:pt x="127" y="435"/>
                  <a:pt x="149" y="415"/>
                  <a:pt x="167" y="427"/>
                </a:cubicBezTo>
                <a:cubicBezTo>
                  <a:pt x="167" y="519"/>
                  <a:pt x="167" y="519"/>
                  <a:pt x="167" y="519"/>
                </a:cubicBezTo>
                <a:cubicBezTo>
                  <a:pt x="454" y="518"/>
                  <a:pt x="687" y="287"/>
                  <a:pt x="690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591" y="15"/>
                  <a:pt x="604" y="28"/>
                  <a:pt x="604" y="28"/>
                </a:cubicBezTo>
                <a:close/>
              </a:path>
            </a:pathLst>
          </a:custGeom>
          <a:solidFill>
            <a:srgbClr val="40A693"/>
          </a:solidFill>
          <a:ln w="38100">
            <a:solidFill>
              <a:srgbClr val="FFFFFF"/>
            </a:solidFill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任意多边形 165"/>
          <p:cNvSpPr/>
          <p:nvPr>
            <p:custDataLst>
              <p:tags r:id="rId5"/>
            </p:custDataLst>
          </p:nvPr>
        </p:nvSpPr>
        <p:spPr bwMode="auto">
          <a:xfrm rot="20959532">
            <a:off x="6144878" y="3081757"/>
            <a:ext cx="209419" cy="191722"/>
          </a:xfrm>
          <a:custGeom>
            <a:avLst/>
            <a:gdLst>
              <a:gd name="T0" fmla="*/ 69 w 120"/>
              <a:gd name="T1" fmla="*/ 64 h 110"/>
              <a:gd name="T2" fmla="*/ 73 w 120"/>
              <a:gd name="T3" fmla="*/ 77 h 110"/>
              <a:gd name="T4" fmla="*/ 61 w 120"/>
              <a:gd name="T5" fmla="*/ 87 h 110"/>
              <a:gd name="T6" fmla="*/ 48 w 120"/>
              <a:gd name="T7" fmla="*/ 93 h 110"/>
              <a:gd name="T8" fmla="*/ 33 w 120"/>
              <a:gd name="T9" fmla="*/ 93 h 110"/>
              <a:gd name="T10" fmla="*/ 19 w 120"/>
              <a:gd name="T11" fmla="*/ 87 h 110"/>
              <a:gd name="T12" fmla="*/ 7 w 120"/>
              <a:gd name="T13" fmla="*/ 77 h 110"/>
              <a:gd name="T14" fmla="*/ 11 w 120"/>
              <a:gd name="T15" fmla="*/ 64 h 110"/>
              <a:gd name="T16" fmla="*/ 0 w 120"/>
              <a:gd name="T17" fmla="*/ 49 h 110"/>
              <a:gd name="T18" fmla="*/ 13 w 120"/>
              <a:gd name="T19" fmla="*/ 41 h 110"/>
              <a:gd name="T20" fmla="*/ 8 w 120"/>
              <a:gd name="T21" fmla="*/ 31 h 110"/>
              <a:gd name="T22" fmla="*/ 26 w 120"/>
              <a:gd name="T23" fmla="*/ 28 h 110"/>
              <a:gd name="T24" fmla="*/ 34 w 120"/>
              <a:gd name="T25" fmla="*/ 15 h 110"/>
              <a:gd name="T26" fmla="*/ 49 w 120"/>
              <a:gd name="T27" fmla="*/ 26 h 110"/>
              <a:gd name="T28" fmla="*/ 63 w 120"/>
              <a:gd name="T29" fmla="*/ 22 h 110"/>
              <a:gd name="T30" fmla="*/ 72 w 120"/>
              <a:gd name="T31" fmla="*/ 34 h 110"/>
              <a:gd name="T32" fmla="*/ 79 w 120"/>
              <a:gd name="T33" fmla="*/ 47 h 110"/>
              <a:gd name="T34" fmla="*/ 40 w 120"/>
              <a:gd name="T35" fmla="*/ 39 h 110"/>
              <a:gd name="T36" fmla="*/ 56 w 120"/>
              <a:gd name="T37" fmla="*/ 55 h 110"/>
              <a:gd name="T38" fmla="*/ 111 w 120"/>
              <a:gd name="T39" fmla="*/ 29 h 110"/>
              <a:gd name="T40" fmla="*/ 112 w 120"/>
              <a:gd name="T41" fmla="*/ 42 h 110"/>
              <a:gd name="T42" fmla="*/ 96 w 120"/>
              <a:gd name="T43" fmla="*/ 39 h 110"/>
              <a:gd name="T44" fmla="*/ 80 w 120"/>
              <a:gd name="T45" fmla="*/ 42 h 110"/>
              <a:gd name="T46" fmla="*/ 81 w 120"/>
              <a:gd name="T47" fmla="*/ 29 h 110"/>
              <a:gd name="T48" fmla="*/ 81 w 120"/>
              <a:gd name="T49" fmla="*/ 17 h 110"/>
              <a:gd name="T50" fmla="*/ 80 w 120"/>
              <a:gd name="T51" fmla="*/ 4 h 110"/>
              <a:gd name="T52" fmla="*/ 96 w 120"/>
              <a:gd name="T53" fmla="*/ 7 h 110"/>
              <a:gd name="T54" fmla="*/ 104 w 120"/>
              <a:gd name="T55" fmla="*/ 0 h 110"/>
              <a:gd name="T56" fmla="*/ 109 w 120"/>
              <a:gd name="T57" fmla="*/ 13 h 110"/>
              <a:gd name="T58" fmla="*/ 120 w 120"/>
              <a:gd name="T59" fmla="*/ 27 h 110"/>
              <a:gd name="T60" fmla="*/ 109 w 120"/>
              <a:gd name="T61" fmla="*/ 97 h 110"/>
              <a:gd name="T62" fmla="*/ 104 w 120"/>
              <a:gd name="T63" fmla="*/ 110 h 110"/>
              <a:gd name="T64" fmla="*/ 94 w 120"/>
              <a:gd name="T65" fmla="*/ 103 h 110"/>
              <a:gd name="T66" fmla="*/ 80 w 120"/>
              <a:gd name="T67" fmla="*/ 105 h 110"/>
              <a:gd name="T68" fmla="*/ 72 w 120"/>
              <a:gd name="T69" fmla="*/ 91 h 110"/>
              <a:gd name="T70" fmla="*/ 83 w 120"/>
              <a:gd name="T71" fmla="*/ 77 h 110"/>
              <a:gd name="T72" fmla="*/ 88 w 120"/>
              <a:gd name="T73" fmla="*/ 64 h 110"/>
              <a:gd name="T74" fmla="*/ 98 w 120"/>
              <a:gd name="T75" fmla="*/ 71 h 110"/>
              <a:gd name="T76" fmla="*/ 112 w 120"/>
              <a:gd name="T77" fmla="*/ 68 h 110"/>
              <a:gd name="T78" fmla="*/ 111 w 120"/>
              <a:gd name="T79" fmla="*/ 81 h 110"/>
              <a:gd name="T80" fmla="*/ 96 w 120"/>
              <a:gd name="T81" fmla="*/ 15 h 110"/>
              <a:gd name="T82" fmla="*/ 104 w 120"/>
              <a:gd name="T83" fmla="*/ 23 h 110"/>
              <a:gd name="T84" fmla="*/ 88 w 120"/>
              <a:gd name="T85" fmla="*/ 87 h 110"/>
              <a:gd name="T86" fmla="*/ 96 w 120"/>
              <a:gd name="T87" fmla="*/ 7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110">
                <a:moveTo>
                  <a:pt x="80" y="61"/>
                </a:moveTo>
                <a:cubicBezTo>
                  <a:pt x="80" y="62"/>
                  <a:pt x="80" y="63"/>
                  <a:pt x="79" y="63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6"/>
                  <a:pt x="68" y="67"/>
                  <a:pt x="67" y="69"/>
                </a:cubicBezTo>
                <a:cubicBezTo>
                  <a:pt x="69" y="71"/>
                  <a:pt x="71" y="74"/>
                  <a:pt x="73" y="76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71" y="80"/>
                  <a:pt x="64" y="88"/>
                  <a:pt x="63" y="88"/>
                </a:cubicBezTo>
                <a:cubicBezTo>
                  <a:pt x="62" y="88"/>
                  <a:pt x="62" y="88"/>
                  <a:pt x="61" y="87"/>
                </a:cubicBezTo>
                <a:cubicBezTo>
                  <a:pt x="54" y="82"/>
                  <a:pt x="54" y="82"/>
                  <a:pt x="54" y="82"/>
                </a:cubicBezTo>
                <a:cubicBezTo>
                  <a:pt x="53" y="83"/>
                  <a:pt x="51" y="83"/>
                  <a:pt x="49" y="84"/>
                </a:cubicBezTo>
                <a:cubicBezTo>
                  <a:pt x="49" y="87"/>
                  <a:pt x="49" y="90"/>
                  <a:pt x="48" y="93"/>
                </a:cubicBezTo>
                <a:cubicBezTo>
                  <a:pt x="48" y="94"/>
                  <a:pt x="47" y="95"/>
                  <a:pt x="46" y="95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3" y="94"/>
                  <a:pt x="33" y="93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3"/>
                  <a:pt x="28" y="83"/>
                  <a:pt x="26" y="82"/>
                </a:cubicBezTo>
                <a:cubicBezTo>
                  <a:pt x="19" y="87"/>
                  <a:pt x="19" y="87"/>
                  <a:pt x="19" y="87"/>
                </a:cubicBezTo>
                <a:cubicBezTo>
                  <a:pt x="19" y="88"/>
                  <a:pt x="18" y="88"/>
                  <a:pt x="18" y="88"/>
                </a:cubicBezTo>
                <a:cubicBezTo>
                  <a:pt x="17" y="88"/>
                  <a:pt x="17" y="88"/>
                  <a:pt x="16" y="87"/>
                </a:cubicBezTo>
                <a:cubicBezTo>
                  <a:pt x="15" y="86"/>
                  <a:pt x="7" y="79"/>
                  <a:pt x="7" y="77"/>
                </a:cubicBezTo>
                <a:cubicBezTo>
                  <a:pt x="7" y="77"/>
                  <a:pt x="8" y="77"/>
                  <a:pt x="8" y="76"/>
                </a:cubicBezTo>
                <a:cubicBezTo>
                  <a:pt x="10" y="74"/>
                  <a:pt x="12" y="72"/>
                  <a:pt x="13" y="69"/>
                </a:cubicBezTo>
                <a:cubicBezTo>
                  <a:pt x="13" y="67"/>
                  <a:pt x="12" y="66"/>
                  <a:pt x="11" y="64"/>
                </a:cubicBezTo>
                <a:cubicBezTo>
                  <a:pt x="2" y="62"/>
                  <a:pt x="2" y="62"/>
                  <a:pt x="2" y="62"/>
                </a:cubicBezTo>
                <a:cubicBezTo>
                  <a:pt x="1" y="62"/>
                  <a:pt x="0" y="62"/>
                  <a:pt x="0" y="61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1" y="47"/>
                  <a:pt x="2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3" y="43"/>
                  <a:pt x="13" y="41"/>
                </a:cubicBezTo>
                <a:cubicBezTo>
                  <a:pt x="12" y="38"/>
                  <a:pt x="10" y="36"/>
                  <a:pt x="8" y="34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2"/>
                  <a:pt x="7" y="32"/>
                  <a:pt x="8" y="31"/>
                </a:cubicBezTo>
                <a:cubicBezTo>
                  <a:pt x="9" y="30"/>
                  <a:pt x="16" y="22"/>
                  <a:pt x="18" y="22"/>
                </a:cubicBezTo>
                <a:cubicBezTo>
                  <a:pt x="18" y="22"/>
                  <a:pt x="19" y="22"/>
                  <a:pt x="19" y="23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27"/>
                  <a:pt x="29" y="27"/>
                  <a:pt x="31" y="26"/>
                </a:cubicBezTo>
                <a:cubicBezTo>
                  <a:pt x="31" y="23"/>
                  <a:pt x="32" y="20"/>
                  <a:pt x="33" y="17"/>
                </a:cubicBezTo>
                <a:cubicBezTo>
                  <a:pt x="33" y="16"/>
                  <a:pt x="34" y="15"/>
                  <a:pt x="3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5"/>
                  <a:pt x="48" y="16"/>
                  <a:pt x="48" y="17"/>
                </a:cubicBezTo>
                <a:cubicBezTo>
                  <a:pt x="49" y="26"/>
                  <a:pt x="49" y="26"/>
                  <a:pt x="49" y="26"/>
                </a:cubicBezTo>
                <a:cubicBezTo>
                  <a:pt x="51" y="27"/>
                  <a:pt x="53" y="27"/>
                  <a:pt x="54" y="28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4" y="22"/>
                  <a:pt x="64" y="23"/>
                </a:cubicBezTo>
                <a:cubicBezTo>
                  <a:pt x="66" y="24"/>
                  <a:pt x="73" y="31"/>
                  <a:pt x="73" y="33"/>
                </a:cubicBezTo>
                <a:cubicBezTo>
                  <a:pt x="73" y="33"/>
                  <a:pt x="73" y="33"/>
                  <a:pt x="72" y="34"/>
                </a:cubicBezTo>
                <a:cubicBezTo>
                  <a:pt x="71" y="36"/>
                  <a:pt x="69" y="38"/>
                  <a:pt x="67" y="41"/>
                </a:cubicBezTo>
                <a:cubicBezTo>
                  <a:pt x="68" y="43"/>
                  <a:pt x="69" y="44"/>
                  <a:pt x="69" y="46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48"/>
                  <a:pt x="80" y="48"/>
                  <a:pt x="80" y="49"/>
                </a:cubicBezTo>
                <a:lnTo>
                  <a:pt x="80" y="61"/>
                </a:lnTo>
                <a:close/>
                <a:moveTo>
                  <a:pt x="40" y="39"/>
                </a:moveTo>
                <a:cubicBezTo>
                  <a:pt x="31" y="39"/>
                  <a:pt x="24" y="46"/>
                  <a:pt x="24" y="55"/>
                </a:cubicBezTo>
                <a:cubicBezTo>
                  <a:pt x="24" y="64"/>
                  <a:pt x="31" y="71"/>
                  <a:pt x="40" y="71"/>
                </a:cubicBezTo>
                <a:cubicBezTo>
                  <a:pt x="49" y="71"/>
                  <a:pt x="56" y="64"/>
                  <a:pt x="56" y="55"/>
                </a:cubicBezTo>
                <a:cubicBezTo>
                  <a:pt x="56" y="46"/>
                  <a:pt x="49" y="39"/>
                  <a:pt x="40" y="39"/>
                </a:cubicBezTo>
                <a:close/>
                <a:moveTo>
                  <a:pt x="120" y="27"/>
                </a:moveTo>
                <a:cubicBezTo>
                  <a:pt x="120" y="28"/>
                  <a:pt x="112" y="29"/>
                  <a:pt x="111" y="29"/>
                </a:cubicBezTo>
                <a:cubicBezTo>
                  <a:pt x="110" y="31"/>
                  <a:pt x="110" y="32"/>
                  <a:pt x="109" y="33"/>
                </a:cubicBezTo>
                <a:cubicBezTo>
                  <a:pt x="110" y="34"/>
                  <a:pt x="112" y="40"/>
                  <a:pt x="112" y="41"/>
                </a:cubicBezTo>
                <a:cubicBezTo>
                  <a:pt x="112" y="41"/>
                  <a:pt x="112" y="41"/>
                  <a:pt x="112" y="42"/>
                </a:cubicBezTo>
                <a:cubicBezTo>
                  <a:pt x="111" y="42"/>
                  <a:pt x="104" y="46"/>
                  <a:pt x="104" y="46"/>
                </a:cubicBezTo>
                <a:cubicBezTo>
                  <a:pt x="103" y="46"/>
                  <a:pt x="99" y="40"/>
                  <a:pt x="98" y="39"/>
                </a:cubicBezTo>
                <a:cubicBezTo>
                  <a:pt x="97" y="39"/>
                  <a:pt x="97" y="39"/>
                  <a:pt x="96" y="39"/>
                </a:cubicBezTo>
                <a:cubicBezTo>
                  <a:pt x="96" y="39"/>
                  <a:pt x="95" y="39"/>
                  <a:pt x="94" y="39"/>
                </a:cubicBezTo>
                <a:cubicBezTo>
                  <a:pt x="94" y="40"/>
                  <a:pt x="89" y="46"/>
                  <a:pt x="88" y="46"/>
                </a:cubicBezTo>
                <a:cubicBezTo>
                  <a:pt x="88" y="46"/>
                  <a:pt x="81" y="42"/>
                  <a:pt x="80" y="42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3" y="34"/>
                  <a:pt x="83" y="33"/>
                </a:cubicBezTo>
                <a:cubicBezTo>
                  <a:pt x="83" y="32"/>
                  <a:pt x="82" y="31"/>
                  <a:pt x="81" y="29"/>
                </a:cubicBezTo>
                <a:cubicBezTo>
                  <a:pt x="80" y="29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8"/>
                  <a:pt x="80" y="17"/>
                  <a:pt x="81" y="17"/>
                </a:cubicBezTo>
                <a:cubicBezTo>
                  <a:pt x="82" y="16"/>
                  <a:pt x="83" y="14"/>
                  <a:pt x="83" y="13"/>
                </a:cubicBezTo>
                <a:cubicBezTo>
                  <a:pt x="83" y="12"/>
                  <a:pt x="80" y="6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1" y="4"/>
                  <a:pt x="88" y="0"/>
                  <a:pt x="88" y="0"/>
                </a:cubicBezTo>
                <a:cubicBezTo>
                  <a:pt x="89" y="0"/>
                  <a:pt x="94" y="6"/>
                  <a:pt x="94" y="7"/>
                </a:cubicBezTo>
                <a:cubicBezTo>
                  <a:pt x="95" y="7"/>
                  <a:pt x="96" y="7"/>
                  <a:pt x="96" y="7"/>
                </a:cubicBezTo>
                <a:cubicBezTo>
                  <a:pt x="97" y="7"/>
                  <a:pt x="97" y="7"/>
                  <a:pt x="98" y="7"/>
                </a:cubicBezTo>
                <a:cubicBezTo>
                  <a:pt x="100" y="5"/>
                  <a:pt x="102" y="2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11" y="4"/>
                  <a:pt x="112" y="4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6"/>
                  <a:pt x="110" y="12"/>
                  <a:pt x="109" y="13"/>
                </a:cubicBezTo>
                <a:cubicBezTo>
                  <a:pt x="110" y="14"/>
                  <a:pt x="110" y="16"/>
                  <a:pt x="111" y="17"/>
                </a:cubicBezTo>
                <a:cubicBezTo>
                  <a:pt x="112" y="17"/>
                  <a:pt x="120" y="18"/>
                  <a:pt x="120" y="19"/>
                </a:cubicBezTo>
                <a:lnTo>
                  <a:pt x="120" y="27"/>
                </a:lnTo>
                <a:close/>
                <a:moveTo>
                  <a:pt x="120" y="91"/>
                </a:moveTo>
                <a:cubicBezTo>
                  <a:pt x="120" y="92"/>
                  <a:pt x="112" y="93"/>
                  <a:pt x="111" y="93"/>
                </a:cubicBezTo>
                <a:cubicBezTo>
                  <a:pt x="110" y="94"/>
                  <a:pt x="110" y="96"/>
                  <a:pt x="109" y="97"/>
                </a:cubicBezTo>
                <a:cubicBezTo>
                  <a:pt x="110" y="98"/>
                  <a:pt x="112" y="104"/>
                  <a:pt x="112" y="105"/>
                </a:cubicBezTo>
                <a:cubicBezTo>
                  <a:pt x="112" y="105"/>
                  <a:pt x="112" y="105"/>
                  <a:pt x="112" y="106"/>
                </a:cubicBezTo>
                <a:cubicBezTo>
                  <a:pt x="111" y="106"/>
                  <a:pt x="104" y="110"/>
                  <a:pt x="104" y="110"/>
                </a:cubicBezTo>
                <a:cubicBezTo>
                  <a:pt x="103" y="110"/>
                  <a:pt x="99" y="104"/>
                  <a:pt x="98" y="103"/>
                </a:cubicBezTo>
                <a:cubicBezTo>
                  <a:pt x="97" y="103"/>
                  <a:pt x="97" y="103"/>
                  <a:pt x="96" y="103"/>
                </a:cubicBezTo>
                <a:cubicBezTo>
                  <a:pt x="96" y="103"/>
                  <a:pt x="95" y="103"/>
                  <a:pt x="94" y="103"/>
                </a:cubicBezTo>
                <a:cubicBezTo>
                  <a:pt x="94" y="104"/>
                  <a:pt x="89" y="110"/>
                  <a:pt x="88" y="110"/>
                </a:cubicBezTo>
                <a:cubicBezTo>
                  <a:pt x="88" y="110"/>
                  <a:pt x="81" y="106"/>
                  <a:pt x="80" y="106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0" y="104"/>
                  <a:pt x="83" y="98"/>
                  <a:pt x="83" y="97"/>
                </a:cubicBezTo>
                <a:cubicBezTo>
                  <a:pt x="83" y="96"/>
                  <a:pt x="82" y="94"/>
                  <a:pt x="81" y="93"/>
                </a:cubicBezTo>
                <a:cubicBezTo>
                  <a:pt x="80" y="93"/>
                  <a:pt x="72" y="92"/>
                  <a:pt x="72" y="91"/>
                </a:cubicBezTo>
                <a:cubicBezTo>
                  <a:pt x="72" y="83"/>
                  <a:pt x="72" y="83"/>
                  <a:pt x="72" y="83"/>
                </a:cubicBezTo>
                <a:cubicBezTo>
                  <a:pt x="72" y="82"/>
                  <a:pt x="80" y="81"/>
                  <a:pt x="81" y="81"/>
                </a:cubicBezTo>
                <a:cubicBezTo>
                  <a:pt x="82" y="80"/>
                  <a:pt x="83" y="78"/>
                  <a:pt x="83" y="77"/>
                </a:cubicBezTo>
                <a:cubicBezTo>
                  <a:pt x="83" y="76"/>
                  <a:pt x="80" y="70"/>
                  <a:pt x="80" y="69"/>
                </a:cubicBezTo>
                <a:cubicBezTo>
                  <a:pt x="80" y="69"/>
                  <a:pt x="80" y="68"/>
                  <a:pt x="80" y="68"/>
                </a:cubicBezTo>
                <a:cubicBezTo>
                  <a:pt x="81" y="68"/>
                  <a:pt x="88" y="64"/>
                  <a:pt x="88" y="64"/>
                </a:cubicBezTo>
                <a:cubicBezTo>
                  <a:pt x="89" y="64"/>
                  <a:pt x="94" y="70"/>
                  <a:pt x="94" y="71"/>
                </a:cubicBezTo>
                <a:cubicBezTo>
                  <a:pt x="95" y="71"/>
                  <a:pt x="96" y="71"/>
                  <a:pt x="96" y="71"/>
                </a:cubicBezTo>
                <a:cubicBezTo>
                  <a:pt x="97" y="71"/>
                  <a:pt x="97" y="71"/>
                  <a:pt x="98" y="71"/>
                </a:cubicBezTo>
                <a:cubicBezTo>
                  <a:pt x="100" y="69"/>
                  <a:pt x="102" y="66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11" y="68"/>
                  <a:pt x="112" y="68"/>
                </a:cubicBezTo>
                <a:cubicBezTo>
                  <a:pt x="112" y="68"/>
                  <a:pt x="112" y="69"/>
                  <a:pt x="112" y="69"/>
                </a:cubicBezTo>
                <a:cubicBezTo>
                  <a:pt x="112" y="70"/>
                  <a:pt x="110" y="76"/>
                  <a:pt x="109" y="77"/>
                </a:cubicBezTo>
                <a:cubicBezTo>
                  <a:pt x="110" y="78"/>
                  <a:pt x="110" y="80"/>
                  <a:pt x="111" y="81"/>
                </a:cubicBezTo>
                <a:cubicBezTo>
                  <a:pt x="112" y="81"/>
                  <a:pt x="120" y="82"/>
                  <a:pt x="120" y="83"/>
                </a:cubicBezTo>
                <a:lnTo>
                  <a:pt x="120" y="91"/>
                </a:lnTo>
                <a:close/>
                <a:moveTo>
                  <a:pt x="96" y="15"/>
                </a:moveTo>
                <a:cubicBezTo>
                  <a:pt x="92" y="15"/>
                  <a:pt x="88" y="19"/>
                  <a:pt x="88" y="23"/>
                </a:cubicBezTo>
                <a:cubicBezTo>
                  <a:pt x="88" y="27"/>
                  <a:pt x="92" y="31"/>
                  <a:pt x="96" y="31"/>
                </a:cubicBezTo>
                <a:cubicBezTo>
                  <a:pt x="101" y="31"/>
                  <a:pt x="104" y="27"/>
                  <a:pt x="104" y="23"/>
                </a:cubicBezTo>
                <a:cubicBezTo>
                  <a:pt x="104" y="19"/>
                  <a:pt x="101" y="15"/>
                  <a:pt x="96" y="15"/>
                </a:cubicBezTo>
                <a:close/>
                <a:moveTo>
                  <a:pt x="96" y="79"/>
                </a:moveTo>
                <a:cubicBezTo>
                  <a:pt x="92" y="79"/>
                  <a:pt x="88" y="83"/>
                  <a:pt x="88" y="87"/>
                </a:cubicBezTo>
                <a:cubicBezTo>
                  <a:pt x="88" y="91"/>
                  <a:pt x="92" y="95"/>
                  <a:pt x="96" y="95"/>
                </a:cubicBezTo>
                <a:cubicBezTo>
                  <a:pt x="101" y="95"/>
                  <a:pt x="104" y="91"/>
                  <a:pt x="104" y="87"/>
                </a:cubicBezTo>
                <a:cubicBezTo>
                  <a:pt x="104" y="83"/>
                  <a:pt x="101" y="79"/>
                  <a:pt x="96" y="79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wrap="square" lIns="90000" tIns="46800" rIns="90000" bIns="46800" anchor="ctr">
            <a:normAutofit fontScale="25000" lnSpcReduction="20000"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任意多边形 166"/>
          <p:cNvSpPr/>
          <p:nvPr>
            <p:custDataLst>
              <p:tags r:id="rId6"/>
            </p:custDataLst>
          </p:nvPr>
        </p:nvSpPr>
        <p:spPr bwMode="auto">
          <a:xfrm rot="20959532">
            <a:off x="5310752" y="3713103"/>
            <a:ext cx="195410" cy="168863"/>
          </a:xfrm>
          <a:custGeom>
            <a:avLst/>
            <a:gdLst>
              <a:gd name="T0" fmla="*/ 112 w 112"/>
              <a:gd name="T1" fmla="*/ 40 h 97"/>
              <a:gd name="T2" fmla="*/ 104 w 112"/>
              <a:gd name="T3" fmla="*/ 48 h 97"/>
              <a:gd name="T4" fmla="*/ 104 w 112"/>
              <a:gd name="T5" fmla="*/ 72 h 97"/>
              <a:gd name="T6" fmla="*/ 96 w 112"/>
              <a:gd name="T7" fmla="*/ 80 h 97"/>
              <a:gd name="T8" fmla="*/ 45 w 112"/>
              <a:gd name="T9" fmla="*/ 56 h 97"/>
              <a:gd name="T10" fmla="*/ 40 w 112"/>
              <a:gd name="T11" fmla="*/ 72 h 97"/>
              <a:gd name="T12" fmla="*/ 48 w 112"/>
              <a:gd name="T13" fmla="*/ 89 h 97"/>
              <a:gd name="T14" fmla="*/ 22 w 112"/>
              <a:gd name="T15" fmla="*/ 92 h 97"/>
              <a:gd name="T16" fmla="*/ 17 w 112"/>
              <a:gd name="T17" fmla="*/ 56 h 97"/>
              <a:gd name="T18" fmla="*/ 10 w 112"/>
              <a:gd name="T19" fmla="*/ 56 h 97"/>
              <a:gd name="T20" fmla="*/ 0 w 112"/>
              <a:gd name="T21" fmla="*/ 46 h 97"/>
              <a:gd name="T22" fmla="*/ 0 w 112"/>
              <a:gd name="T23" fmla="*/ 34 h 97"/>
              <a:gd name="T24" fmla="*/ 10 w 112"/>
              <a:gd name="T25" fmla="*/ 24 h 97"/>
              <a:gd name="T26" fmla="*/ 40 w 112"/>
              <a:gd name="T27" fmla="*/ 24 h 97"/>
              <a:gd name="T28" fmla="*/ 96 w 112"/>
              <a:gd name="T29" fmla="*/ 0 h 97"/>
              <a:gd name="T30" fmla="*/ 104 w 112"/>
              <a:gd name="T31" fmla="*/ 8 h 97"/>
              <a:gd name="T32" fmla="*/ 104 w 112"/>
              <a:gd name="T33" fmla="*/ 32 h 97"/>
              <a:gd name="T34" fmla="*/ 112 w 112"/>
              <a:gd name="T35" fmla="*/ 40 h 97"/>
              <a:gd name="T36" fmla="*/ 96 w 112"/>
              <a:gd name="T37" fmla="*/ 10 h 97"/>
              <a:gd name="T38" fmla="*/ 48 w 112"/>
              <a:gd name="T39" fmla="*/ 31 h 97"/>
              <a:gd name="T40" fmla="*/ 48 w 112"/>
              <a:gd name="T41" fmla="*/ 48 h 97"/>
              <a:gd name="T42" fmla="*/ 96 w 112"/>
              <a:gd name="T43" fmla="*/ 69 h 97"/>
              <a:gd name="T44" fmla="*/ 96 w 112"/>
              <a:gd name="T45" fmla="*/ 1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7">
                <a:moveTo>
                  <a:pt x="112" y="40"/>
                </a:moveTo>
                <a:cubicBezTo>
                  <a:pt x="112" y="44"/>
                  <a:pt x="108" y="48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4" y="76"/>
                  <a:pt x="100" y="80"/>
                  <a:pt x="96" y="80"/>
                </a:cubicBezTo>
                <a:cubicBezTo>
                  <a:pt x="84" y="70"/>
                  <a:pt x="67" y="58"/>
                  <a:pt x="45" y="56"/>
                </a:cubicBezTo>
                <a:cubicBezTo>
                  <a:pt x="37" y="58"/>
                  <a:pt x="35" y="67"/>
                  <a:pt x="40" y="72"/>
                </a:cubicBezTo>
                <a:cubicBezTo>
                  <a:pt x="35" y="79"/>
                  <a:pt x="41" y="84"/>
                  <a:pt x="48" y="89"/>
                </a:cubicBezTo>
                <a:cubicBezTo>
                  <a:pt x="44" y="97"/>
                  <a:pt x="28" y="97"/>
                  <a:pt x="22" y="92"/>
                </a:cubicBezTo>
                <a:cubicBezTo>
                  <a:pt x="18" y="81"/>
                  <a:pt x="13" y="70"/>
                  <a:pt x="17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4" y="56"/>
                  <a:pt x="0" y="51"/>
                  <a:pt x="0" y="4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4" y="24"/>
                  <a:pt x="1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64" y="24"/>
                  <a:pt x="84" y="10"/>
                  <a:pt x="96" y="0"/>
                </a:cubicBezTo>
                <a:cubicBezTo>
                  <a:pt x="100" y="0"/>
                  <a:pt x="104" y="3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8" y="32"/>
                  <a:pt x="112" y="35"/>
                  <a:pt x="112" y="40"/>
                </a:cubicBezTo>
                <a:close/>
                <a:moveTo>
                  <a:pt x="96" y="10"/>
                </a:moveTo>
                <a:cubicBezTo>
                  <a:pt x="79" y="22"/>
                  <a:pt x="63" y="29"/>
                  <a:pt x="48" y="31"/>
                </a:cubicBezTo>
                <a:cubicBezTo>
                  <a:pt x="48" y="48"/>
                  <a:pt x="48" y="48"/>
                  <a:pt x="48" y="48"/>
                </a:cubicBezTo>
                <a:cubicBezTo>
                  <a:pt x="63" y="50"/>
                  <a:pt x="79" y="57"/>
                  <a:pt x="96" y="69"/>
                </a:cubicBezTo>
                <a:lnTo>
                  <a:pt x="96" y="1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wrap="square" lIns="90000" tIns="46800" rIns="90000" bIns="46800" anchor="ctr">
            <a:normAutofit fontScale="25000" lnSpcReduction="20000"/>
          </a:bodyPr>
          <a:p>
            <a:pPr algn="ctr">
              <a:lnSpc>
                <a:spcPct val="13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" name="任意多边形 167"/>
          <p:cNvSpPr/>
          <p:nvPr>
            <p:custDataLst>
              <p:tags r:id="rId7"/>
            </p:custDataLst>
          </p:nvPr>
        </p:nvSpPr>
        <p:spPr bwMode="auto">
          <a:xfrm rot="20959532">
            <a:off x="6071062" y="3833494"/>
            <a:ext cx="167388" cy="167388"/>
          </a:xfrm>
          <a:custGeom>
            <a:avLst/>
            <a:gdLst>
              <a:gd name="T0" fmla="*/ 0 w 96"/>
              <a:gd name="T1" fmla="*/ 48 h 96"/>
              <a:gd name="T2" fmla="*/ 63 w 96"/>
              <a:gd name="T3" fmla="*/ 33 h 96"/>
              <a:gd name="T4" fmla="*/ 69 w 96"/>
              <a:gd name="T5" fmla="*/ 30 h 96"/>
              <a:gd name="T6" fmla="*/ 75 w 96"/>
              <a:gd name="T7" fmla="*/ 29 h 96"/>
              <a:gd name="T8" fmla="*/ 73 w 96"/>
              <a:gd name="T9" fmla="*/ 26 h 96"/>
              <a:gd name="T10" fmla="*/ 69 w 96"/>
              <a:gd name="T11" fmla="*/ 22 h 96"/>
              <a:gd name="T12" fmla="*/ 66 w 96"/>
              <a:gd name="T13" fmla="*/ 22 h 96"/>
              <a:gd name="T14" fmla="*/ 63 w 96"/>
              <a:gd name="T15" fmla="*/ 20 h 96"/>
              <a:gd name="T16" fmla="*/ 57 w 96"/>
              <a:gd name="T17" fmla="*/ 18 h 96"/>
              <a:gd name="T18" fmla="*/ 58 w 96"/>
              <a:gd name="T19" fmla="*/ 24 h 96"/>
              <a:gd name="T20" fmla="*/ 56 w 96"/>
              <a:gd name="T21" fmla="*/ 29 h 96"/>
              <a:gd name="T22" fmla="*/ 51 w 96"/>
              <a:gd name="T23" fmla="*/ 25 h 96"/>
              <a:gd name="T24" fmla="*/ 43 w 96"/>
              <a:gd name="T25" fmla="*/ 22 h 96"/>
              <a:gd name="T26" fmla="*/ 45 w 96"/>
              <a:gd name="T27" fmla="*/ 17 h 96"/>
              <a:gd name="T28" fmla="*/ 53 w 96"/>
              <a:gd name="T29" fmla="*/ 14 h 96"/>
              <a:gd name="T30" fmla="*/ 51 w 96"/>
              <a:gd name="T31" fmla="*/ 12 h 96"/>
              <a:gd name="T32" fmla="*/ 47 w 96"/>
              <a:gd name="T33" fmla="*/ 12 h 96"/>
              <a:gd name="T34" fmla="*/ 41 w 96"/>
              <a:gd name="T35" fmla="*/ 9 h 96"/>
              <a:gd name="T36" fmla="*/ 42 w 96"/>
              <a:gd name="T37" fmla="*/ 13 h 96"/>
              <a:gd name="T38" fmla="*/ 39 w 96"/>
              <a:gd name="T39" fmla="*/ 13 h 96"/>
              <a:gd name="T40" fmla="*/ 35 w 96"/>
              <a:gd name="T41" fmla="*/ 10 h 96"/>
              <a:gd name="T42" fmla="*/ 31 w 96"/>
              <a:gd name="T43" fmla="*/ 12 h 96"/>
              <a:gd name="T44" fmla="*/ 35 w 96"/>
              <a:gd name="T45" fmla="*/ 12 h 96"/>
              <a:gd name="T46" fmla="*/ 32 w 96"/>
              <a:gd name="T47" fmla="*/ 14 h 96"/>
              <a:gd name="T48" fmla="*/ 14 w 96"/>
              <a:gd name="T49" fmla="*/ 26 h 96"/>
              <a:gd name="T50" fmla="*/ 16 w 96"/>
              <a:gd name="T51" fmla="*/ 29 h 96"/>
              <a:gd name="T52" fmla="*/ 19 w 96"/>
              <a:gd name="T53" fmla="*/ 33 h 96"/>
              <a:gd name="T54" fmla="*/ 18 w 96"/>
              <a:gd name="T55" fmla="*/ 39 h 96"/>
              <a:gd name="T56" fmla="*/ 22 w 96"/>
              <a:gd name="T57" fmla="*/ 46 h 96"/>
              <a:gd name="T58" fmla="*/ 27 w 96"/>
              <a:gd name="T59" fmla="*/ 53 h 96"/>
              <a:gd name="T60" fmla="*/ 29 w 96"/>
              <a:gd name="T61" fmla="*/ 56 h 96"/>
              <a:gd name="T62" fmla="*/ 26 w 96"/>
              <a:gd name="T63" fmla="*/ 49 h 96"/>
              <a:gd name="T64" fmla="*/ 31 w 96"/>
              <a:gd name="T65" fmla="*/ 56 h 96"/>
              <a:gd name="T66" fmla="*/ 37 w 96"/>
              <a:gd name="T67" fmla="*/ 63 h 96"/>
              <a:gd name="T68" fmla="*/ 46 w 96"/>
              <a:gd name="T69" fmla="*/ 67 h 96"/>
              <a:gd name="T70" fmla="*/ 53 w 96"/>
              <a:gd name="T71" fmla="*/ 72 h 96"/>
              <a:gd name="T72" fmla="*/ 56 w 96"/>
              <a:gd name="T73" fmla="*/ 71 h 96"/>
              <a:gd name="T74" fmla="*/ 52 w 96"/>
              <a:gd name="T75" fmla="*/ 66 h 96"/>
              <a:gd name="T76" fmla="*/ 49 w 96"/>
              <a:gd name="T77" fmla="*/ 65 h 96"/>
              <a:gd name="T78" fmla="*/ 48 w 96"/>
              <a:gd name="T79" fmla="*/ 59 h 96"/>
              <a:gd name="T80" fmla="*/ 42 w 96"/>
              <a:gd name="T81" fmla="*/ 62 h 96"/>
              <a:gd name="T82" fmla="*/ 41 w 96"/>
              <a:gd name="T83" fmla="*/ 52 h 96"/>
              <a:gd name="T84" fmla="*/ 45 w 96"/>
              <a:gd name="T85" fmla="*/ 51 h 96"/>
              <a:gd name="T86" fmla="*/ 48 w 96"/>
              <a:gd name="T87" fmla="*/ 50 h 96"/>
              <a:gd name="T88" fmla="*/ 53 w 96"/>
              <a:gd name="T89" fmla="*/ 52 h 96"/>
              <a:gd name="T90" fmla="*/ 55 w 96"/>
              <a:gd name="T91" fmla="*/ 51 h 96"/>
              <a:gd name="T92" fmla="*/ 58 w 96"/>
              <a:gd name="T93" fmla="*/ 45 h 96"/>
              <a:gd name="T94" fmla="*/ 58 w 96"/>
              <a:gd name="T95" fmla="*/ 42 h 96"/>
              <a:gd name="T96" fmla="*/ 62 w 96"/>
              <a:gd name="T97" fmla="*/ 39 h 96"/>
              <a:gd name="T98" fmla="*/ 66 w 96"/>
              <a:gd name="T99" fmla="*/ 35 h 96"/>
              <a:gd name="T100" fmla="*/ 68 w 96"/>
              <a:gd name="T101" fmla="*/ 32 h 96"/>
              <a:gd name="T102" fmla="*/ 63 w 96"/>
              <a:gd name="T103" fmla="*/ 33 h 96"/>
              <a:gd name="T104" fmla="*/ 73 w 96"/>
              <a:gd name="T105" fmla="*/ 74 h 96"/>
              <a:gd name="T106" fmla="*/ 68 w 96"/>
              <a:gd name="T107" fmla="*/ 72 h 96"/>
              <a:gd name="T108" fmla="*/ 62 w 96"/>
              <a:gd name="T109" fmla="*/ 71 h 96"/>
              <a:gd name="T110" fmla="*/ 59 w 96"/>
              <a:gd name="T111" fmla="*/ 71 h 96"/>
              <a:gd name="T112" fmla="*/ 57 w 96"/>
              <a:gd name="T113" fmla="*/ 76 h 96"/>
              <a:gd name="T114" fmla="*/ 55 w 96"/>
              <a:gd name="T115" fmla="*/ 83 h 96"/>
              <a:gd name="T116" fmla="*/ 76 w 96"/>
              <a:gd name="T117" fmla="*/ 7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96">
                <a:moveTo>
                  <a:pt x="96" y="48"/>
                </a:moveTo>
                <a:cubicBezTo>
                  <a:pt x="96" y="74"/>
                  <a:pt x="74" y="96"/>
                  <a:pt x="48" y="96"/>
                </a:cubicBezTo>
                <a:cubicBezTo>
                  <a:pt x="21" y="96"/>
                  <a:pt x="0" y="74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74" y="0"/>
                  <a:pt x="96" y="21"/>
                  <a:pt x="96" y="48"/>
                </a:cubicBezTo>
                <a:close/>
                <a:moveTo>
                  <a:pt x="63" y="33"/>
                </a:moveTo>
                <a:cubicBezTo>
                  <a:pt x="64" y="33"/>
                  <a:pt x="64" y="32"/>
                  <a:pt x="64" y="32"/>
                </a:cubicBezTo>
                <a:cubicBezTo>
                  <a:pt x="64" y="32"/>
                  <a:pt x="65" y="31"/>
                  <a:pt x="65" y="31"/>
                </a:cubicBezTo>
                <a:cubicBezTo>
                  <a:pt x="66" y="31"/>
                  <a:pt x="68" y="30"/>
                  <a:pt x="69" y="30"/>
                </a:cubicBezTo>
                <a:cubicBezTo>
                  <a:pt x="70" y="30"/>
                  <a:pt x="71" y="30"/>
                  <a:pt x="72" y="31"/>
                </a:cubicBezTo>
                <a:cubicBezTo>
                  <a:pt x="72" y="31"/>
                  <a:pt x="73" y="29"/>
                  <a:pt x="73" y="29"/>
                </a:cubicBezTo>
                <a:cubicBezTo>
                  <a:pt x="74" y="29"/>
                  <a:pt x="75" y="29"/>
                  <a:pt x="75" y="29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7"/>
                  <a:pt x="74" y="26"/>
                  <a:pt x="74" y="26"/>
                </a:cubicBezTo>
                <a:cubicBezTo>
                  <a:pt x="74" y="26"/>
                  <a:pt x="74" y="26"/>
                  <a:pt x="73" y="26"/>
                </a:cubicBezTo>
                <a:cubicBezTo>
                  <a:pt x="74" y="25"/>
                  <a:pt x="72" y="26"/>
                  <a:pt x="72" y="26"/>
                </a:cubicBezTo>
                <a:cubicBezTo>
                  <a:pt x="70" y="25"/>
                  <a:pt x="71" y="24"/>
                  <a:pt x="70" y="23"/>
                </a:cubicBezTo>
                <a:cubicBezTo>
                  <a:pt x="70" y="23"/>
                  <a:pt x="69" y="22"/>
                  <a:pt x="69" y="22"/>
                </a:cubicBezTo>
                <a:cubicBezTo>
                  <a:pt x="69" y="22"/>
                  <a:pt x="69" y="21"/>
                  <a:pt x="68" y="21"/>
                </a:cubicBezTo>
                <a:cubicBezTo>
                  <a:pt x="68" y="21"/>
                  <a:pt x="67" y="22"/>
                  <a:pt x="67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5" y="23"/>
                  <a:pt x="65" y="22"/>
                  <a:pt x="65" y="23"/>
                </a:cubicBezTo>
                <a:cubicBezTo>
                  <a:pt x="66" y="22"/>
                  <a:pt x="64" y="22"/>
                  <a:pt x="64" y="22"/>
                </a:cubicBezTo>
                <a:cubicBezTo>
                  <a:pt x="64" y="21"/>
                  <a:pt x="64" y="21"/>
                  <a:pt x="63" y="20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20"/>
                  <a:pt x="62" y="19"/>
                  <a:pt x="61" y="19"/>
                </a:cubicBezTo>
                <a:cubicBezTo>
                  <a:pt x="61" y="18"/>
                  <a:pt x="58" y="18"/>
                  <a:pt x="57" y="18"/>
                </a:cubicBezTo>
                <a:cubicBezTo>
                  <a:pt x="56" y="18"/>
                  <a:pt x="57" y="20"/>
                  <a:pt x="57" y="20"/>
                </a:cubicBezTo>
                <a:cubicBezTo>
                  <a:pt x="57" y="21"/>
                  <a:pt x="57" y="21"/>
                  <a:pt x="57" y="22"/>
                </a:cubicBezTo>
                <a:cubicBezTo>
                  <a:pt x="57" y="23"/>
                  <a:pt x="59" y="23"/>
                  <a:pt x="58" y="24"/>
                </a:cubicBezTo>
                <a:cubicBezTo>
                  <a:pt x="58" y="25"/>
                  <a:pt x="57" y="25"/>
                  <a:pt x="56" y="26"/>
                </a:cubicBezTo>
                <a:cubicBezTo>
                  <a:pt x="56" y="27"/>
                  <a:pt x="56" y="28"/>
                  <a:pt x="57" y="28"/>
                </a:cubicBezTo>
                <a:cubicBezTo>
                  <a:pt x="57" y="29"/>
                  <a:pt x="56" y="29"/>
                  <a:pt x="56" y="29"/>
                </a:cubicBezTo>
                <a:cubicBezTo>
                  <a:pt x="55" y="30"/>
                  <a:pt x="54" y="28"/>
                  <a:pt x="53" y="27"/>
                </a:cubicBezTo>
                <a:cubicBezTo>
                  <a:pt x="53" y="27"/>
                  <a:pt x="53" y="26"/>
                  <a:pt x="52" y="25"/>
                </a:cubicBezTo>
                <a:cubicBezTo>
                  <a:pt x="52" y="25"/>
                  <a:pt x="51" y="25"/>
                  <a:pt x="51" y="25"/>
                </a:cubicBezTo>
                <a:cubicBezTo>
                  <a:pt x="50" y="25"/>
                  <a:pt x="49" y="24"/>
                  <a:pt x="48" y="24"/>
                </a:cubicBezTo>
                <a:cubicBezTo>
                  <a:pt x="47" y="23"/>
                  <a:pt x="46" y="23"/>
                  <a:pt x="44" y="24"/>
                </a:cubicBezTo>
                <a:cubicBezTo>
                  <a:pt x="45" y="24"/>
                  <a:pt x="44" y="22"/>
                  <a:pt x="43" y="22"/>
                </a:cubicBezTo>
                <a:cubicBezTo>
                  <a:pt x="44" y="21"/>
                  <a:pt x="43" y="21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6" y="17"/>
                  <a:pt x="45" y="17"/>
                </a:cubicBezTo>
                <a:cubicBezTo>
                  <a:pt x="46" y="17"/>
                  <a:pt x="48" y="17"/>
                  <a:pt x="49" y="16"/>
                </a:cubicBezTo>
                <a:cubicBezTo>
                  <a:pt x="49" y="16"/>
                  <a:pt x="49" y="15"/>
                  <a:pt x="50" y="14"/>
                </a:cubicBezTo>
                <a:cubicBezTo>
                  <a:pt x="51" y="13"/>
                  <a:pt x="52" y="14"/>
                  <a:pt x="53" y="14"/>
                </a:cubicBezTo>
                <a:cubicBezTo>
                  <a:pt x="54" y="14"/>
                  <a:pt x="54" y="13"/>
                  <a:pt x="53" y="12"/>
                </a:cubicBezTo>
                <a:cubicBezTo>
                  <a:pt x="54" y="12"/>
                  <a:pt x="53" y="11"/>
                  <a:pt x="53" y="11"/>
                </a:cubicBezTo>
                <a:cubicBezTo>
                  <a:pt x="52" y="11"/>
                  <a:pt x="50" y="11"/>
                  <a:pt x="51" y="12"/>
                </a:cubicBezTo>
                <a:cubicBezTo>
                  <a:pt x="51" y="11"/>
                  <a:pt x="49" y="15"/>
                  <a:pt x="49" y="13"/>
                </a:cubicBezTo>
                <a:cubicBezTo>
                  <a:pt x="48" y="13"/>
                  <a:pt x="48" y="11"/>
                  <a:pt x="48" y="11"/>
                </a:cubicBezTo>
                <a:cubicBezTo>
                  <a:pt x="47" y="11"/>
                  <a:pt x="47" y="12"/>
                  <a:pt x="47" y="12"/>
                </a:cubicBezTo>
                <a:cubicBezTo>
                  <a:pt x="47" y="11"/>
                  <a:pt x="45" y="11"/>
                  <a:pt x="44" y="11"/>
                </a:cubicBezTo>
                <a:cubicBezTo>
                  <a:pt x="45" y="10"/>
                  <a:pt x="45" y="9"/>
                  <a:pt x="44" y="9"/>
                </a:cubicBezTo>
                <a:cubicBezTo>
                  <a:pt x="43" y="9"/>
                  <a:pt x="42" y="9"/>
                  <a:pt x="41" y="9"/>
                </a:cubicBezTo>
                <a:cubicBezTo>
                  <a:pt x="40" y="10"/>
                  <a:pt x="43" y="11"/>
                  <a:pt x="43" y="11"/>
                </a:cubicBezTo>
                <a:cubicBezTo>
                  <a:pt x="44" y="11"/>
                  <a:pt x="44" y="12"/>
                  <a:pt x="44" y="12"/>
                </a:cubicBezTo>
                <a:cubicBezTo>
                  <a:pt x="43" y="12"/>
                  <a:pt x="42" y="12"/>
                  <a:pt x="42" y="13"/>
                </a:cubicBezTo>
                <a:cubicBezTo>
                  <a:pt x="42" y="13"/>
                  <a:pt x="43" y="14"/>
                  <a:pt x="42" y="14"/>
                </a:cubicBezTo>
                <a:cubicBezTo>
                  <a:pt x="42" y="14"/>
                  <a:pt x="42" y="13"/>
                  <a:pt x="41" y="12"/>
                </a:cubicBezTo>
                <a:cubicBezTo>
                  <a:pt x="42" y="13"/>
                  <a:pt x="39" y="13"/>
                  <a:pt x="39" y="13"/>
                </a:cubicBezTo>
                <a:cubicBezTo>
                  <a:pt x="38" y="13"/>
                  <a:pt x="36" y="13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0"/>
                  <a:pt x="35" y="10"/>
                  <a:pt x="35" y="10"/>
                </a:cubicBezTo>
                <a:cubicBezTo>
                  <a:pt x="33" y="10"/>
                  <a:pt x="31" y="11"/>
                  <a:pt x="29" y="12"/>
                </a:cubicBezTo>
                <a:cubicBezTo>
                  <a:pt x="29" y="12"/>
                  <a:pt x="29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2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2"/>
                  <a:pt x="35" y="12"/>
                </a:cubicBezTo>
                <a:cubicBezTo>
                  <a:pt x="35" y="12"/>
                  <a:pt x="34" y="12"/>
                  <a:pt x="33" y="12"/>
                </a:cubicBezTo>
                <a:cubicBezTo>
                  <a:pt x="33" y="12"/>
                  <a:pt x="32" y="13"/>
                  <a:pt x="32" y="13"/>
                </a:cubicBezTo>
                <a:cubicBezTo>
                  <a:pt x="32" y="13"/>
                  <a:pt x="32" y="14"/>
                  <a:pt x="32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9" y="13"/>
                  <a:pt x="29" y="13"/>
                  <a:pt x="28" y="13"/>
                </a:cubicBezTo>
                <a:cubicBezTo>
                  <a:pt x="22" y="16"/>
                  <a:pt x="17" y="21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7"/>
                  <a:pt x="14" y="29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6" y="29"/>
                  <a:pt x="18" y="31"/>
                  <a:pt x="19" y="31"/>
                </a:cubicBezTo>
                <a:cubicBezTo>
                  <a:pt x="19" y="31"/>
                  <a:pt x="20" y="32"/>
                  <a:pt x="20" y="32"/>
                </a:cubicBezTo>
                <a:cubicBezTo>
                  <a:pt x="20" y="33"/>
                  <a:pt x="20" y="33"/>
                  <a:pt x="19" y="33"/>
                </a:cubicBezTo>
                <a:cubicBezTo>
                  <a:pt x="19" y="33"/>
                  <a:pt x="18" y="32"/>
                  <a:pt x="18" y="33"/>
                </a:cubicBezTo>
                <a:cubicBezTo>
                  <a:pt x="18" y="33"/>
                  <a:pt x="18" y="35"/>
                  <a:pt x="19" y="34"/>
                </a:cubicBezTo>
                <a:cubicBezTo>
                  <a:pt x="18" y="35"/>
                  <a:pt x="18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9" y="43"/>
                  <a:pt x="20" y="43"/>
                </a:cubicBezTo>
                <a:cubicBezTo>
                  <a:pt x="19" y="43"/>
                  <a:pt x="21" y="46"/>
                  <a:pt x="22" y="46"/>
                </a:cubicBezTo>
                <a:cubicBezTo>
                  <a:pt x="22" y="46"/>
                  <a:pt x="23" y="47"/>
                  <a:pt x="24" y="48"/>
                </a:cubicBezTo>
                <a:cubicBezTo>
                  <a:pt x="25" y="48"/>
                  <a:pt x="25" y="50"/>
                  <a:pt x="25" y="50"/>
                </a:cubicBezTo>
                <a:cubicBezTo>
                  <a:pt x="25" y="51"/>
                  <a:pt x="27" y="52"/>
                  <a:pt x="27" y="53"/>
                </a:cubicBezTo>
                <a:cubicBezTo>
                  <a:pt x="27" y="53"/>
                  <a:pt x="26" y="53"/>
                  <a:pt x="26" y="53"/>
                </a:cubicBezTo>
                <a:cubicBezTo>
                  <a:pt x="27" y="54"/>
                  <a:pt x="28" y="54"/>
                  <a:pt x="28" y="55"/>
                </a:cubicBezTo>
                <a:cubicBezTo>
                  <a:pt x="29" y="55"/>
                  <a:pt x="28" y="57"/>
                  <a:pt x="29" y="56"/>
                </a:cubicBezTo>
                <a:cubicBezTo>
                  <a:pt x="29" y="55"/>
                  <a:pt x="28" y="54"/>
                  <a:pt x="28" y="53"/>
                </a:cubicBezTo>
                <a:cubicBezTo>
                  <a:pt x="27" y="52"/>
                  <a:pt x="27" y="51"/>
                  <a:pt x="27" y="51"/>
                </a:cubicBezTo>
                <a:cubicBezTo>
                  <a:pt x="26" y="50"/>
                  <a:pt x="26" y="49"/>
                  <a:pt x="26" y="49"/>
                </a:cubicBezTo>
                <a:cubicBezTo>
                  <a:pt x="26" y="49"/>
                  <a:pt x="28" y="49"/>
                  <a:pt x="27" y="50"/>
                </a:cubicBezTo>
                <a:cubicBezTo>
                  <a:pt x="27" y="51"/>
                  <a:pt x="29" y="53"/>
                  <a:pt x="30" y="54"/>
                </a:cubicBezTo>
                <a:cubicBezTo>
                  <a:pt x="30" y="54"/>
                  <a:pt x="32" y="56"/>
                  <a:pt x="31" y="56"/>
                </a:cubicBezTo>
                <a:cubicBezTo>
                  <a:pt x="32" y="56"/>
                  <a:pt x="33" y="57"/>
                  <a:pt x="33" y="58"/>
                </a:cubicBezTo>
                <a:cubicBezTo>
                  <a:pt x="34" y="59"/>
                  <a:pt x="34" y="60"/>
                  <a:pt x="34" y="61"/>
                </a:cubicBezTo>
                <a:cubicBezTo>
                  <a:pt x="34" y="62"/>
                  <a:pt x="36" y="63"/>
                  <a:pt x="37" y="63"/>
                </a:cubicBezTo>
                <a:cubicBezTo>
                  <a:pt x="38" y="64"/>
                  <a:pt x="39" y="64"/>
                  <a:pt x="40" y="65"/>
                </a:cubicBezTo>
                <a:cubicBezTo>
                  <a:pt x="41" y="65"/>
                  <a:pt x="41" y="65"/>
                  <a:pt x="42" y="64"/>
                </a:cubicBezTo>
                <a:cubicBezTo>
                  <a:pt x="44" y="64"/>
                  <a:pt x="44" y="66"/>
                  <a:pt x="46" y="67"/>
                </a:cubicBezTo>
                <a:cubicBezTo>
                  <a:pt x="46" y="67"/>
                  <a:pt x="48" y="68"/>
                  <a:pt x="49" y="67"/>
                </a:cubicBezTo>
                <a:cubicBezTo>
                  <a:pt x="49" y="68"/>
                  <a:pt x="50" y="70"/>
                  <a:pt x="50" y="70"/>
                </a:cubicBezTo>
                <a:cubicBezTo>
                  <a:pt x="51" y="71"/>
                  <a:pt x="52" y="71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4" y="74"/>
                  <a:pt x="55" y="73"/>
                </a:cubicBezTo>
                <a:cubicBezTo>
                  <a:pt x="55" y="73"/>
                  <a:pt x="56" y="72"/>
                  <a:pt x="56" y="71"/>
                </a:cubicBezTo>
                <a:cubicBezTo>
                  <a:pt x="54" y="72"/>
                  <a:pt x="53" y="72"/>
                  <a:pt x="52" y="70"/>
                </a:cubicBezTo>
                <a:cubicBezTo>
                  <a:pt x="52" y="70"/>
                  <a:pt x="51" y="68"/>
                  <a:pt x="52" y="68"/>
                </a:cubicBezTo>
                <a:cubicBezTo>
                  <a:pt x="53" y="68"/>
                  <a:pt x="53" y="67"/>
                  <a:pt x="52" y="66"/>
                </a:cubicBezTo>
                <a:cubicBezTo>
                  <a:pt x="52" y="66"/>
                  <a:pt x="51" y="65"/>
                  <a:pt x="51" y="64"/>
                </a:cubicBezTo>
                <a:cubicBezTo>
                  <a:pt x="51" y="65"/>
                  <a:pt x="49" y="65"/>
                  <a:pt x="49" y="64"/>
                </a:cubicBezTo>
                <a:cubicBezTo>
                  <a:pt x="49" y="64"/>
                  <a:pt x="49" y="65"/>
                  <a:pt x="49" y="65"/>
                </a:cubicBezTo>
                <a:cubicBezTo>
                  <a:pt x="49" y="65"/>
                  <a:pt x="48" y="65"/>
                  <a:pt x="48" y="65"/>
                </a:cubicBezTo>
                <a:cubicBezTo>
                  <a:pt x="48" y="64"/>
                  <a:pt x="48" y="63"/>
                  <a:pt x="48" y="62"/>
                </a:cubicBezTo>
                <a:cubicBezTo>
                  <a:pt x="49" y="61"/>
                  <a:pt x="51" y="59"/>
                  <a:pt x="48" y="59"/>
                </a:cubicBezTo>
                <a:cubicBezTo>
                  <a:pt x="47" y="59"/>
                  <a:pt x="47" y="60"/>
                  <a:pt x="46" y="60"/>
                </a:cubicBezTo>
                <a:cubicBezTo>
                  <a:pt x="46" y="61"/>
                  <a:pt x="46" y="62"/>
                  <a:pt x="45" y="62"/>
                </a:cubicBezTo>
                <a:cubicBezTo>
                  <a:pt x="45" y="63"/>
                  <a:pt x="43" y="62"/>
                  <a:pt x="42" y="62"/>
                </a:cubicBezTo>
                <a:cubicBezTo>
                  <a:pt x="41" y="61"/>
                  <a:pt x="40" y="59"/>
                  <a:pt x="40" y="58"/>
                </a:cubicBezTo>
                <a:cubicBezTo>
                  <a:pt x="40" y="56"/>
                  <a:pt x="41" y="55"/>
                  <a:pt x="40" y="53"/>
                </a:cubicBezTo>
                <a:cubicBezTo>
                  <a:pt x="41" y="53"/>
                  <a:pt x="41" y="52"/>
                  <a:pt x="41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3" y="52"/>
                  <a:pt x="45" y="50"/>
                  <a:pt x="45" y="51"/>
                </a:cubicBezTo>
                <a:cubicBezTo>
                  <a:pt x="46" y="51"/>
                  <a:pt x="47" y="52"/>
                  <a:pt x="47" y="51"/>
                </a:cubicBezTo>
                <a:cubicBezTo>
                  <a:pt x="47" y="51"/>
                  <a:pt x="46" y="50"/>
                  <a:pt x="47" y="50"/>
                </a:cubicBezTo>
                <a:cubicBezTo>
                  <a:pt x="47" y="51"/>
                  <a:pt x="48" y="51"/>
                  <a:pt x="48" y="50"/>
                </a:cubicBezTo>
                <a:cubicBezTo>
                  <a:pt x="49" y="50"/>
                  <a:pt x="50" y="50"/>
                  <a:pt x="51" y="51"/>
                </a:cubicBezTo>
                <a:cubicBezTo>
                  <a:pt x="51" y="51"/>
                  <a:pt x="51" y="52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3" y="55"/>
                  <a:pt x="54" y="55"/>
                </a:cubicBezTo>
                <a:cubicBezTo>
                  <a:pt x="55" y="56"/>
                  <a:pt x="55" y="54"/>
                  <a:pt x="55" y="53"/>
                </a:cubicBezTo>
                <a:cubicBezTo>
                  <a:pt x="55" y="53"/>
                  <a:pt x="55" y="51"/>
                  <a:pt x="55" y="51"/>
                </a:cubicBezTo>
                <a:cubicBezTo>
                  <a:pt x="53" y="50"/>
                  <a:pt x="54" y="49"/>
                  <a:pt x="55" y="48"/>
                </a:cubicBezTo>
                <a:cubicBezTo>
                  <a:pt x="55" y="48"/>
                  <a:pt x="56" y="47"/>
                  <a:pt x="57" y="47"/>
                </a:cubicBezTo>
                <a:cubicBezTo>
                  <a:pt x="58" y="46"/>
                  <a:pt x="58" y="45"/>
                  <a:pt x="58" y="45"/>
                </a:cubicBezTo>
                <a:cubicBezTo>
                  <a:pt x="58" y="45"/>
                  <a:pt x="58" y="44"/>
                  <a:pt x="59" y="44"/>
                </a:cubicBezTo>
                <a:cubicBezTo>
                  <a:pt x="58" y="44"/>
                  <a:pt x="58" y="43"/>
                  <a:pt x="58" y="43"/>
                </a:cubicBezTo>
                <a:cubicBezTo>
                  <a:pt x="58" y="43"/>
                  <a:pt x="58" y="43"/>
                  <a:pt x="58" y="42"/>
                </a:cubicBezTo>
                <a:cubicBezTo>
                  <a:pt x="58" y="42"/>
                  <a:pt x="58" y="41"/>
                  <a:pt x="59" y="41"/>
                </a:cubicBezTo>
                <a:cubicBezTo>
                  <a:pt x="59" y="42"/>
                  <a:pt x="61" y="41"/>
                  <a:pt x="60" y="40"/>
                </a:cubicBezTo>
                <a:cubicBezTo>
                  <a:pt x="61" y="39"/>
                  <a:pt x="62" y="40"/>
                  <a:pt x="62" y="39"/>
                </a:cubicBezTo>
                <a:cubicBezTo>
                  <a:pt x="63" y="39"/>
                  <a:pt x="63" y="38"/>
                  <a:pt x="63" y="37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6"/>
                  <a:pt x="66" y="36"/>
                  <a:pt x="66" y="35"/>
                </a:cubicBezTo>
                <a:cubicBezTo>
                  <a:pt x="67" y="36"/>
                  <a:pt x="69" y="34"/>
                  <a:pt x="68" y="34"/>
                </a:cubicBezTo>
                <a:cubicBezTo>
                  <a:pt x="68" y="33"/>
                  <a:pt x="67" y="33"/>
                  <a:pt x="66" y="33"/>
                </a:cubicBezTo>
                <a:cubicBezTo>
                  <a:pt x="67" y="32"/>
                  <a:pt x="67" y="33"/>
                  <a:pt x="68" y="32"/>
                </a:cubicBezTo>
                <a:cubicBezTo>
                  <a:pt x="69" y="32"/>
                  <a:pt x="68" y="32"/>
                  <a:pt x="67" y="31"/>
                </a:cubicBezTo>
                <a:cubicBezTo>
                  <a:pt x="66" y="31"/>
                  <a:pt x="65" y="32"/>
                  <a:pt x="65" y="32"/>
                </a:cubicBezTo>
                <a:cubicBezTo>
                  <a:pt x="64" y="33"/>
                  <a:pt x="64" y="33"/>
                  <a:pt x="63" y="33"/>
                </a:cubicBezTo>
                <a:close/>
                <a:moveTo>
                  <a:pt x="76" y="75"/>
                </a:moveTo>
                <a:cubicBezTo>
                  <a:pt x="76" y="75"/>
                  <a:pt x="75" y="75"/>
                  <a:pt x="75" y="75"/>
                </a:cubicBezTo>
                <a:cubicBezTo>
                  <a:pt x="74" y="74"/>
                  <a:pt x="74" y="74"/>
                  <a:pt x="73" y="74"/>
                </a:cubicBezTo>
                <a:cubicBezTo>
                  <a:pt x="73" y="73"/>
                  <a:pt x="72" y="72"/>
                  <a:pt x="71" y="72"/>
                </a:cubicBezTo>
                <a:cubicBezTo>
                  <a:pt x="70" y="71"/>
                  <a:pt x="70" y="71"/>
                  <a:pt x="69" y="71"/>
                </a:cubicBezTo>
                <a:cubicBezTo>
                  <a:pt x="69" y="71"/>
                  <a:pt x="67" y="71"/>
                  <a:pt x="68" y="72"/>
                </a:cubicBezTo>
                <a:cubicBezTo>
                  <a:pt x="67" y="71"/>
                  <a:pt x="66" y="70"/>
                  <a:pt x="65" y="70"/>
                </a:cubicBezTo>
                <a:cubicBezTo>
                  <a:pt x="64" y="70"/>
                  <a:pt x="64" y="69"/>
                  <a:pt x="63" y="70"/>
                </a:cubicBezTo>
                <a:cubicBezTo>
                  <a:pt x="62" y="70"/>
                  <a:pt x="62" y="71"/>
                  <a:pt x="62" y="71"/>
                </a:cubicBezTo>
                <a:cubicBezTo>
                  <a:pt x="61" y="71"/>
                  <a:pt x="63" y="70"/>
                  <a:pt x="62" y="69"/>
                </a:cubicBezTo>
                <a:cubicBezTo>
                  <a:pt x="62" y="68"/>
                  <a:pt x="60" y="70"/>
                  <a:pt x="60" y="70"/>
                </a:cubicBezTo>
                <a:cubicBezTo>
                  <a:pt x="59" y="70"/>
                  <a:pt x="59" y="71"/>
                  <a:pt x="59" y="71"/>
                </a:cubicBezTo>
                <a:cubicBezTo>
                  <a:pt x="58" y="71"/>
                  <a:pt x="58" y="72"/>
                  <a:pt x="58" y="72"/>
                </a:cubicBezTo>
                <a:cubicBezTo>
                  <a:pt x="58" y="72"/>
                  <a:pt x="57" y="72"/>
                  <a:pt x="57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7" y="77"/>
                  <a:pt x="57" y="79"/>
                  <a:pt x="56" y="79"/>
                </a:cubicBezTo>
                <a:cubicBezTo>
                  <a:pt x="56" y="80"/>
                  <a:pt x="55" y="81"/>
                  <a:pt x="55" y="82"/>
                </a:cubicBezTo>
                <a:cubicBezTo>
                  <a:pt x="54" y="82"/>
                  <a:pt x="55" y="83"/>
                  <a:pt x="55" y="83"/>
                </a:cubicBezTo>
                <a:cubicBezTo>
                  <a:pt x="55" y="84"/>
                  <a:pt x="54" y="85"/>
                  <a:pt x="54" y="86"/>
                </a:cubicBezTo>
                <a:cubicBezTo>
                  <a:pt x="54" y="86"/>
                  <a:pt x="54" y="87"/>
                  <a:pt x="54" y="87"/>
                </a:cubicBezTo>
                <a:cubicBezTo>
                  <a:pt x="63" y="85"/>
                  <a:pt x="71" y="81"/>
                  <a:pt x="76" y="75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wrap="square" lIns="90000" tIns="46800" rIns="90000" bIns="46800" anchor="ctr">
            <a:normAutofit fontScale="35000" lnSpcReduction="20000"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任意多边形 168"/>
          <p:cNvSpPr/>
          <p:nvPr>
            <p:custDataLst>
              <p:tags r:id="rId8"/>
            </p:custDataLst>
          </p:nvPr>
        </p:nvSpPr>
        <p:spPr bwMode="auto">
          <a:xfrm rot="20959532">
            <a:off x="5414389" y="2999932"/>
            <a:ext cx="177712" cy="177712"/>
          </a:xfrm>
          <a:custGeom>
            <a:avLst/>
            <a:gdLst>
              <a:gd name="T0" fmla="*/ 99 w 102"/>
              <a:gd name="T1" fmla="*/ 20 h 102"/>
              <a:gd name="T2" fmla="*/ 19 w 102"/>
              <a:gd name="T3" fmla="*/ 101 h 102"/>
              <a:gd name="T4" fmla="*/ 16 w 102"/>
              <a:gd name="T5" fmla="*/ 102 h 102"/>
              <a:gd name="T6" fmla="*/ 13 w 102"/>
              <a:gd name="T7" fmla="*/ 101 h 102"/>
              <a:gd name="T8" fmla="*/ 1 w 102"/>
              <a:gd name="T9" fmla="*/ 88 h 102"/>
              <a:gd name="T10" fmla="*/ 0 w 102"/>
              <a:gd name="T11" fmla="*/ 86 h 102"/>
              <a:gd name="T12" fmla="*/ 1 w 102"/>
              <a:gd name="T13" fmla="*/ 83 h 102"/>
              <a:gd name="T14" fmla="*/ 81 w 102"/>
              <a:gd name="T15" fmla="*/ 2 h 102"/>
              <a:gd name="T16" fmla="*/ 84 w 102"/>
              <a:gd name="T17" fmla="*/ 1 h 102"/>
              <a:gd name="T18" fmla="*/ 87 w 102"/>
              <a:gd name="T19" fmla="*/ 2 h 102"/>
              <a:gd name="T20" fmla="*/ 99 w 102"/>
              <a:gd name="T21" fmla="*/ 15 h 102"/>
              <a:gd name="T22" fmla="*/ 100 w 102"/>
              <a:gd name="T23" fmla="*/ 18 h 102"/>
              <a:gd name="T24" fmla="*/ 99 w 102"/>
              <a:gd name="T25" fmla="*/ 20 h 102"/>
              <a:gd name="T26" fmla="*/ 22 w 102"/>
              <a:gd name="T27" fmla="*/ 8 h 102"/>
              <a:gd name="T28" fmla="*/ 16 w 102"/>
              <a:gd name="T29" fmla="*/ 9 h 102"/>
              <a:gd name="T30" fmla="*/ 14 w 102"/>
              <a:gd name="T31" fmla="*/ 16 h 102"/>
              <a:gd name="T32" fmla="*/ 12 w 102"/>
              <a:gd name="T33" fmla="*/ 9 h 102"/>
              <a:gd name="T34" fmla="*/ 6 w 102"/>
              <a:gd name="T35" fmla="*/ 8 h 102"/>
              <a:gd name="T36" fmla="*/ 12 w 102"/>
              <a:gd name="T37" fmla="*/ 6 h 102"/>
              <a:gd name="T38" fmla="*/ 14 w 102"/>
              <a:gd name="T39" fmla="*/ 0 h 102"/>
              <a:gd name="T40" fmla="*/ 16 w 102"/>
              <a:gd name="T41" fmla="*/ 6 h 102"/>
              <a:gd name="T42" fmla="*/ 22 w 102"/>
              <a:gd name="T43" fmla="*/ 8 h 102"/>
              <a:gd name="T44" fmla="*/ 50 w 102"/>
              <a:gd name="T45" fmla="*/ 20 h 102"/>
              <a:gd name="T46" fmla="*/ 38 w 102"/>
              <a:gd name="T47" fmla="*/ 23 h 102"/>
              <a:gd name="T48" fmla="*/ 34 w 102"/>
              <a:gd name="T49" fmla="*/ 36 h 102"/>
              <a:gd name="T50" fmla="*/ 30 w 102"/>
              <a:gd name="T51" fmla="*/ 23 h 102"/>
              <a:gd name="T52" fmla="*/ 18 w 102"/>
              <a:gd name="T53" fmla="*/ 20 h 102"/>
              <a:gd name="T54" fmla="*/ 30 w 102"/>
              <a:gd name="T55" fmla="*/ 16 h 102"/>
              <a:gd name="T56" fmla="*/ 34 w 102"/>
              <a:gd name="T57" fmla="*/ 4 h 102"/>
              <a:gd name="T58" fmla="*/ 38 w 102"/>
              <a:gd name="T59" fmla="*/ 16 h 102"/>
              <a:gd name="T60" fmla="*/ 50 w 102"/>
              <a:gd name="T61" fmla="*/ 20 h 102"/>
              <a:gd name="T62" fmla="*/ 62 w 102"/>
              <a:gd name="T63" fmla="*/ 8 h 102"/>
              <a:gd name="T64" fmla="*/ 56 w 102"/>
              <a:gd name="T65" fmla="*/ 9 h 102"/>
              <a:gd name="T66" fmla="*/ 54 w 102"/>
              <a:gd name="T67" fmla="*/ 16 h 102"/>
              <a:gd name="T68" fmla="*/ 52 w 102"/>
              <a:gd name="T69" fmla="*/ 9 h 102"/>
              <a:gd name="T70" fmla="*/ 46 w 102"/>
              <a:gd name="T71" fmla="*/ 8 h 102"/>
              <a:gd name="T72" fmla="*/ 52 w 102"/>
              <a:gd name="T73" fmla="*/ 6 h 102"/>
              <a:gd name="T74" fmla="*/ 54 w 102"/>
              <a:gd name="T75" fmla="*/ 0 h 102"/>
              <a:gd name="T76" fmla="*/ 56 w 102"/>
              <a:gd name="T77" fmla="*/ 6 h 102"/>
              <a:gd name="T78" fmla="*/ 62 w 102"/>
              <a:gd name="T79" fmla="*/ 8 h 102"/>
              <a:gd name="T80" fmla="*/ 90 w 102"/>
              <a:gd name="T81" fmla="*/ 18 h 102"/>
              <a:gd name="T82" fmla="*/ 84 w 102"/>
              <a:gd name="T83" fmla="*/ 11 h 102"/>
              <a:gd name="T84" fmla="*/ 65 w 102"/>
              <a:gd name="T85" fmla="*/ 29 h 102"/>
              <a:gd name="T86" fmla="*/ 72 w 102"/>
              <a:gd name="T87" fmla="*/ 36 h 102"/>
              <a:gd name="T88" fmla="*/ 90 w 102"/>
              <a:gd name="T89" fmla="*/ 18 h 102"/>
              <a:gd name="T90" fmla="*/ 102 w 102"/>
              <a:gd name="T91" fmla="*/ 48 h 102"/>
              <a:gd name="T92" fmla="*/ 96 w 102"/>
              <a:gd name="T93" fmla="*/ 49 h 102"/>
              <a:gd name="T94" fmla="*/ 94 w 102"/>
              <a:gd name="T95" fmla="*/ 56 h 102"/>
              <a:gd name="T96" fmla="*/ 92 w 102"/>
              <a:gd name="T97" fmla="*/ 49 h 102"/>
              <a:gd name="T98" fmla="*/ 86 w 102"/>
              <a:gd name="T99" fmla="*/ 48 h 102"/>
              <a:gd name="T100" fmla="*/ 92 w 102"/>
              <a:gd name="T101" fmla="*/ 46 h 102"/>
              <a:gd name="T102" fmla="*/ 94 w 102"/>
              <a:gd name="T103" fmla="*/ 40 h 102"/>
              <a:gd name="T104" fmla="*/ 96 w 102"/>
              <a:gd name="T105" fmla="*/ 46 h 102"/>
              <a:gd name="T106" fmla="*/ 102 w 102"/>
              <a:gd name="T107" fmla="*/ 4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" h="102">
                <a:moveTo>
                  <a:pt x="99" y="20"/>
                </a:moveTo>
                <a:cubicBezTo>
                  <a:pt x="19" y="101"/>
                  <a:pt x="19" y="101"/>
                  <a:pt x="19" y="101"/>
                </a:cubicBezTo>
                <a:cubicBezTo>
                  <a:pt x="18" y="101"/>
                  <a:pt x="17" y="102"/>
                  <a:pt x="16" y="102"/>
                </a:cubicBezTo>
                <a:cubicBezTo>
                  <a:pt x="15" y="102"/>
                  <a:pt x="14" y="101"/>
                  <a:pt x="13" y="101"/>
                </a:cubicBezTo>
                <a:cubicBezTo>
                  <a:pt x="1" y="88"/>
                  <a:pt x="1" y="88"/>
                  <a:pt x="1" y="88"/>
                </a:cubicBezTo>
                <a:cubicBezTo>
                  <a:pt x="0" y="88"/>
                  <a:pt x="0" y="87"/>
                  <a:pt x="0" y="86"/>
                </a:cubicBezTo>
                <a:cubicBezTo>
                  <a:pt x="0" y="84"/>
                  <a:pt x="0" y="83"/>
                  <a:pt x="1" y="83"/>
                </a:cubicBezTo>
                <a:cubicBezTo>
                  <a:pt x="81" y="2"/>
                  <a:pt x="81" y="2"/>
                  <a:pt x="81" y="2"/>
                </a:cubicBezTo>
                <a:cubicBezTo>
                  <a:pt x="82" y="2"/>
                  <a:pt x="83" y="1"/>
                  <a:pt x="84" y="1"/>
                </a:cubicBezTo>
                <a:cubicBezTo>
                  <a:pt x="85" y="1"/>
                  <a:pt x="86" y="2"/>
                  <a:pt x="87" y="2"/>
                </a:cubicBezTo>
                <a:cubicBezTo>
                  <a:pt x="99" y="15"/>
                  <a:pt x="99" y="15"/>
                  <a:pt x="99" y="15"/>
                </a:cubicBezTo>
                <a:cubicBezTo>
                  <a:pt x="100" y="16"/>
                  <a:pt x="100" y="17"/>
                  <a:pt x="100" y="18"/>
                </a:cubicBezTo>
                <a:cubicBezTo>
                  <a:pt x="100" y="19"/>
                  <a:pt x="100" y="20"/>
                  <a:pt x="99" y="20"/>
                </a:cubicBezTo>
                <a:close/>
                <a:moveTo>
                  <a:pt x="22" y="8"/>
                </a:moveTo>
                <a:cubicBezTo>
                  <a:pt x="16" y="9"/>
                  <a:pt x="16" y="9"/>
                  <a:pt x="16" y="9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9"/>
                  <a:pt x="12" y="9"/>
                  <a:pt x="12" y="9"/>
                </a:cubicBezTo>
                <a:cubicBezTo>
                  <a:pt x="6" y="8"/>
                  <a:pt x="6" y="8"/>
                  <a:pt x="6" y="8"/>
                </a:cubicBezTo>
                <a:cubicBezTo>
                  <a:pt x="12" y="6"/>
                  <a:pt x="12" y="6"/>
                  <a:pt x="12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6"/>
                  <a:pt x="16" y="6"/>
                  <a:pt x="16" y="6"/>
                </a:cubicBezTo>
                <a:lnTo>
                  <a:pt x="22" y="8"/>
                </a:lnTo>
                <a:close/>
                <a:moveTo>
                  <a:pt x="50" y="20"/>
                </a:moveTo>
                <a:cubicBezTo>
                  <a:pt x="38" y="23"/>
                  <a:pt x="38" y="23"/>
                  <a:pt x="38" y="23"/>
                </a:cubicBezTo>
                <a:cubicBezTo>
                  <a:pt x="34" y="36"/>
                  <a:pt x="34" y="36"/>
                  <a:pt x="34" y="36"/>
                </a:cubicBezTo>
                <a:cubicBezTo>
                  <a:pt x="30" y="23"/>
                  <a:pt x="30" y="23"/>
                  <a:pt x="30" y="23"/>
                </a:cubicBezTo>
                <a:cubicBezTo>
                  <a:pt x="18" y="20"/>
                  <a:pt x="18" y="20"/>
                  <a:pt x="18" y="20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4"/>
                  <a:pt x="34" y="4"/>
                  <a:pt x="34" y="4"/>
                </a:cubicBezTo>
                <a:cubicBezTo>
                  <a:pt x="38" y="16"/>
                  <a:pt x="38" y="16"/>
                  <a:pt x="38" y="16"/>
                </a:cubicBezTo>
                <a:lnTo>
                  <a:pt x="50" y="20"/>
                </a:lnTo>
                <a:close/>
                <a:moveTo>
                  <a:pt x="62" y="8"/>
                </a:moveTo>
                <a:cubicBezTo>
                  <a:pt x="56" y="9"/>
                  <a:pt x="56" y="9"/>
                  <a:pt x="56" y="9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9"/>
                  <a:pt x="52" y="9"/>
                  <a:pt x="52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2" y="6"/>
                  <a:pt x="52" y="6"/>
                  <a:pt x="52" y="6"/>
                </a:cubicBezTo>
                <a:cubicBezTo>
                  <a:pt x="54" y="0"/>
                  <a:pt x="54" y="0"/>
                  <a:pt x="54" y="0"/>
                </a:cubicBezTo>
                <a:cubicBezTo>
                  <a:pt x="56" y="6"/>
                  <a:pt x="56" y="6"/>
                  <a:pt x="56" y="6"/>
                </a:cubicBezTo>
                <a:lnTo>
                  <a:pt x="62" y="8"/>
                </a:lnTo>
                <a:close/>
                <a:moveTo>
                  <a:pt x="90" y="18"/>
                </a:moveTo>
                <a:cubicBezTo>
                  <a:pt x="84" y="11"/>
                  <a:pt x="84" y="11"/>
                  <a:pt x="84" y="11"/>
                </a:cubicBezTo>
                <a:cubicBezTo>
                  <a:pt x="65" y="29"/>
                  <a:pt x="65" y="29"/>
                  <a:pt x="65" y="29"/>
                </a:cubicBezTo>
                <a:cubicBezTo>
                  <a:pt x="72" y="36"/>
                  <a:pt x="72" y="36"/>
                  <a:pt x="72" y="36"/>
                </a:cubicBezTo>
                <a:lnTo>
                  <a:pt x="90" y="18"/>
                </a:lnTo>
                <a:close/>
                <a:moveTo>
                  <a:pt x="102" y="48"/>
                </a:moveTo>
                <a:cubicBezTo>
                  <a:pt x="96" y="49"/>
                  <a:pt x="96" y="49"/>
                  <a:pt x="96" y="49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49"/>
                  <a:pt x="92" y="49"/>
                  <a:pt x="92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92" y="46"/>
                  <a:pt x="92" y="46"/>
                  <a:pt x="92" y="46"/>
                </a:cubicBezTo>
                <a:cubicBezTo>
                  <a:pt x="94" y="40"/>
                  <a:pt x="94" y="40"/>
                  <a:pt x="94" y="40"/>
                </a:cubicBezTo>
                <a:cubicBezTo>
                  <a:pt x="96" y="46"/>
                  <a:pt x="96" y="46"/>
                  <a:pt x="96" y="46"/>
                </a:cubicBezTo>
                <a:lnTo>
                  <a:pt x="102" y="48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wrap="square" lIns="90000" tIns="46800" rIns="90000" bIns="46800" anchor="ctr">
            <a:normAutofit fontScale="37500" lnSpcReduction="20000"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0" name="直接连接符 169"/>
          <p:cNvCxnSpPr/>
          <p:nvPr>
            <p:custDataLst>
              <p:tags r:id="rId9"/>
            </p:custDataLst>
          </p:nvPr>
        </p:nvCxnSpPr>
        <p:spPr>
          <a:xfrm>
            <a:off x="6370523" y="2984967"/>
            <a:ext cx="923842" cy="0"/>
          </a:xfrm>
          <a:prstGeom prst="line">
            <a:avLst/>
          </a:prstGeom>
          <a:ln w="15875">
            <a:solidFill>
              <a:srgbClr val="178AA1"/>
            </a:solidFill>
            <a:tailEnd type="oval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71" name="直接连接符 170"/>
          <p:cNvCxnSpPr/>
          <p:nvPr>
            <p:custDataLst>
              <p:tags r:id="rId10"/>
            </p:custDataLst>
          </p:nvPr>
        </p:nvCxnSpPr>
        <p:spPr>
          <a:xfrm>
            <a:off x="6582023" y="3857039"/>
            <a:ext cx="813825" cy="0"/>
          </a:xfrm>
          <a:prstGeom prst="line">
            <a:avLst/>
          </a:prstGeom>
          <a:ln w="15875">
            <a:solidFill>
              <a:srgbClr val="40A693"/>
            </a:solidFill>
            <a:tailEnd type="oval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72" name="直接连接符 171"/>
          <p:cNvCxnSpPr/>
          <p:nvPr>
            <p:custDataLst>
              <p:tags r:id="rId11"/>
            </p:custDataLst>
          </p:nvPr>
        </p:nvCxnSpPr>
        <p:spPr>
          <a:xfrm flipH="1">
            <a:off x="4275686" y="3874754"/>
            <a:ext cx="821773" cy="0"/>
          </a:xfrm>
          <a:prstGeom prst="line">
            <a:avLst/>
          </a:prstGeom>
          <a:ln w="15875">
            <a:solidFill>
              <a:srgbClr val="5268A5"/>
            </a:solidFill>
            <a:tailEnd type="oval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73" name="直接连接符 172"/>
          <p:cNvCxnSpPr/>
          <p:nvPr>
            <p:custDataLst>
              <p:tags r:id="rId12"/>
            </p:custDataLst>
          </p:nvPr>
        </p:nvCxnSpPr>
        <p:spPr>
          <a:xfrm flipH="1">
            <a:off x="4277822" y="2974206"/>
            <a:ext cx="824802" cy="10761"/>
          </a:xfrm>
          <a:prstGeom prst="line">
            <a:avLst/>
          </a:prstGeom>
          <a:ln w="15875">
            <a:solidFill>
              <a:srgbClr val="4276AA"/>
            </a:solidFill>
            <a:tailEnd type="oval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174" name="任意多边形 34"/>
          <p:cNvSpPr/>
          <p:nvPr>
            <p:custDataLst>
              <p:tags r:id="rId13"/>
            </p:custDataLst>
          </p:nvPr>
        </p:nvSpPr>
        <p:spPr bwMode="auto">
          <a:xfrm rot="607970">
            <a:off x="4912637" y="2563898"/>
            <a:ext cx="1846451" cy="1847621"/>
          </a:xfrm>
          <a:custGeom>
            <a:avLst/>
            <a:gdLst>
              <a:gd name="T0" fmla="*/ 662 w 1321"/>
              <a:gd name="T1" fmla="*/ 2 h 1322"/>
              <a:gd name="T2" fmla="*/ 0 w 1321"/>
              <a:gd name="T3" fmla="*/ 660 h 1322"/>
              <a:gd name="T4" fmla="*/ 0 w 1321"/>
              <a:gd name="T5" fmla="*/ 668 h 1322"/>
              <a:gd name="T6" fmla="*/ 652 w 1321"/>
              <a:gd name="T7" fmla="*/ 1322 h 1322"/>
              <a:gd name="T8" fmla="*/ 662 w 1321"/>
              <a:gd name="T9" fmla="*/ 1322 h 1322"/>
              <a:gd name="T10" fmla="*/ 1320 w 1321"/>
              <a:gd name="T11" fmla="*/ 668 h 1322"/>
              <a:gd name="T12" fmla="*/ 1320 w 1321"/>
              <a:gd name="T13" fmla="*/ 663 h 1322"/>
              <a:gd name="T14" fmla="*/ 662 w 1321"/>
              <a:gd name="T15" fmla="*/ 2 h 1322"/>
              <a:gd name="T16" fmla="*/ 662 w 1321"/>
              <a:gd name="T17" fmla="*/ 1229 h 1322"/>
              <a:gd name="T18" fmla="*/ 657 w 1321"/>
              <a:gd name="T19" fmla="*/ 1229 h 1322"/>
              <a:gd name="T20" fmla="*/ 95 w 1321"/>
              <a:gd name="T21" fmla="*/ 668 h 1322"/>
              <a:gd name="T22" fmla="*/ 95 w 1321"/>
              <a:gd name="T23" fmla="*/ 661 h 1322"/>
              <a:gd name="T24" fmla="*/ 658 w 1321"/>
              <a:gd name="T25" fmla="*/ 96 h 1322"/>
              <a:gd name="T26" fmla="*/ 662 w 1321"/>
              <a:gd name="T27" fmla="*/ 96 h 1322"/>
              <a:gd name="T28" fmla="*/ 1227 w 1321"/>
              <a:gd name="T29" fmla="*/ 663 h 1322"/>
              <a:gd name="T30" fmla="*/ 1227 w 1321"/>
              <a:gd name="T31" fmla="*/ 668 h 1322"/>
              <a:gd name="T32" fmla="*/ 662 w 1321"/>
              <a:gd name="T33" fmla="*/ 1229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1" h="1322">
                <a:moveTo>
                  <a:pt x="662" y="2"/>
                </a:moveTo>
                <a:cubicBezTo>
                  <a:pt x="299" y="0"/>
                  <a:pt x="2" y="296"/>
                  <a:pt x="0" y="660"/>
                </a:cubicBezTo>
                <a:cubicBezTo>
                  <a:pt x="0" y="663"/>
                  <a:pt x="0" y="666"/>
                  <a:pt x="0" y="668"/>
                </a:cubicBezTo>
                <a:cubicBezTo>
                  <a:pt x="3" y="1026"/>
                  <a:pt x="297" y="1321"/>
                  <a:pt x="652" y="1322"/>
                </a:cubicBezTo>
                <a:cubicBezTo>
                  <a:pt x="655" y="1322"/>
                  <a:pt x="659" y="1322"/>
                  <a:pt x="662" y="1322"/>
                </a:cubicBezTo>
                <a:cubicBezTo>
                  <a:pt x="1027" y="1318"/>
                  <a:pt x="1316" y="1031"/>
                  <a:pt x="1320" y="668"/>
                </a:cubicBezTo>
                <a:cubicBezTo>
                  <a:pt x="1320" y="667"/>
                  <a:pt x="1320" y="665"/>
                  <a:pt x="1320" y="663"/>
                </a:cubicBezTo>
                <a:cubicBezTo>
                  <a:pt x="1321" y="299"/>
                  <a:pt x="1027" y="3"/>
                  <a:pt x="662" y="2"/>
                </a:cubicBezTo>
                <a:close/>
                <a:moveTo>
                  <a:pt x="662" y="1229"/>
                </a:moveTo>
                <a:cubicBezTo>
                  <a:pt x="660" y="1229"/>
                  <a:pt x="659" y="1229"/>
                  <a:pt x="657" y="1229"/>
                </a:cubicBezTo>
                <a:cubicBezTo>
                  <a:pt x="349" y="1228"/>
                  <a:pt x="98" y="977"/>
                  <a:pt x="95" y="668"/>
                </a:cubicBezTo>
                <a:cubicBezTo>
                  <a:pt x="95" y="666"/>
                  <a:pt x="95" y="664"/>
                  <a:pt x="95" y="661"/>
                </a:cubicBezTo>
                <a:cubicBezTo>
                  <a:pt x="95" y="349"/>
                  <a:pt x="349" y="96"/>
                  <a:pt x="658" y="96"/>
                </a:cubicBezTo>
                <a:cubicBezTo>
                  <a:pt x="660" y="96"/>
                  <a:pt x="661" y="96"/>
                  <a:pt x="662" y="96"/>
                </a:cubicBezTo>
                <a:cubicBezTo>
                  <a:pt x="976" y="99"/>
                  <a:pt x="1228" y="351"/>
                  <a:pt x="1227" y="663"/>
                </a:cubicBezTo>
                <a:cubicBezTo>
                  <a:pt x="1227" y="665"/>
                  <a:pt x="1227" y="667"/>
                  <a:pt x="1227" y="668"/>
                </a:cubicBezTo>
                <a:cubicBezTo>
                  <a:pt x="1223" y="977"/>
                  <a:pt x="972" y="1227"/>
                  <a:pt x="662" y="1229"/>
                </a:cubicBezTo>
                <a:close/>
              </a:path>
            </a:pathLst>
          </a:custGeom>
          <a:solidFill>
            <a:srgbClr val="3E4A5A"/>
          </a:solidFill>
          <a:ln>
            <a:noFill/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5" name="任意多边形 36"/>
          <p:cNvSpPr/>
          <p:nvPr>
            <p:custDataLst>
              <p:tags r:id="rId14"/>
            </p:custDataLst>
          </p:nvPr>
        </p:nvSpPr>
        <p:spPr bwMode="auto">
          <a:xfrm rot="21472385">
            <a:off x="6586650" y="4161463"/>
            <a:ext cx="1024341" cy="1009881"/>
          </a:xfrm>
          <a:custGeom>
            <a:avLst/>
            <a:gdLst>
              <a:gd name="T0" fmla="*/ 133 w 774"/>
              <a:gd name="T1" fmla="*/ 0 h 762"/>
              <a:gd name="T2" fmla="*/ 236 w 774"/>
              <a:gd name="T3" fmla="*/ 38 h 762"/>
              <a:gd name="T4" fmla="*/ 720 w 774"/>
              <a:gd name="T5" fmla="*/ 522 h 762"/>
              <a:gd name="T6" fmla="*/ 721 w 774"/>
              <a:gd name="T7" fmla="*/ 710 h 762"/>
              <a:gd name="T8" fmla="*/ 533 w 774"/>
              <a:gd name="T9" fmla="*/ 707 h 762"/>
              <a:gd name="T10" fmla="*/ 52 w 774"/>
              <a:gd name="T11" fmla="*/ 226 h 762"/>
              <a:gd name="T12" fmla="*/ 23 w 774"/>
              <a:gd name="T13" fmla="*/ 79 h 762"/>
              <a:gd name="T14" fmla="*/ 133 w 774"/>
              <a:gd name="T15" fmla="*/ 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4" h="762">
                <a:moveTo>
                  <a:pt x="133" y="0"/>
                </a:moveTo>
                <a:cubicBezTo>
                  <a:pt x="180" y="0"/>
                  <a:pt x="211" y="13"/>
                  <a:pt x="236" y="38"/>
                </a:cubicBezTo>
                <a:cubicBezTo>
                  <a:pt x="398" y="199"/>
                  <a:pt x="559" y="360"/>
                  <a:pt x="720" y="522"/>
                </a:cubicBezTo>
                <a:cubicBezTo>
                  <a:pt x="774" y="576"/>
                  <a:pt x="774" y="656"/>
                  <a:pt x="721" y="710"/>
                </a:cubicBezTo>
                <a:cubicBezTo>
                  <a:pt x="669" y="762"/>
                  <a:pt x="588" y="761"/>
                  <a:pt x="533" y="707"/>
                </a:cubicBezTo>
                <a:cubicBezTo>
                  <a:pt x="373" y="547"/>
                  <a:pt x="213" y="387"/>
                  <a:pt x="52" y="226"/>
                </a:cubicBezTo>
                <a:cubicBezTo>
                  <a:pt x="12" y="185"/>
                  <a:pt x="0" y="129"/>
                  <a:pt x="23" y="79"/>
                </a:cubicBezTo>
                <a:cubicBezTo>
                  <a:pt x="47" y="27"/>
                  <a:pt x="88" y="2"/>
                  <a:pt x="133" y="0"/>
                </a:cubicBezTo>
                <a:close/>
              </a:path>
            </a:pathLst>
          </a:custGeom>
          <a:solidFill>
            <a:srgbClr val="3E4A5A"/>
          </a:solidFill>
          <a:ln>
            <a:noFill/>
          </a:ln>
        </p:spPr>
        <p:txBody>
          <a:bodyPr wrap="square" lIns="90000" tIns="46800" rIns="90000" bIns="4680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8" name="任意多边形 37"/>
          <p:cNvSpPr/>
          <p:nvPr>
            <p:custDataLst>
              <p:tags r:id="rId15"/>
            </p:custDataLst>
          </p:nvPr>
        </p:nvSpPr>
        <p:spPr bwMode="auto">
          <a:xfrm rot="21472385">
            <a:off x="6427284" y="4034520"/>
            <a:ext cx="291397" cy="295846"/>
          </a:xfrm>
          <a:custGeom>
            <a:avLst/>
            <a:gdLst>
              <a:gd name="T0" fmla="*/ 220 w 220"/>
              <a:gd name="T1" fmla="*/ 57 h 223"/>
              <a:gd name="T2" fmla="*/ 204 w 220"/>
              <a:gd name="T3" fmla="*/ 85 h 223"/>
              <a:gd name="T4" fmla="*/ 87 w 220"/>
              <a:gd name="T5" fmla="*/ 203 h 223"/>
              <a:gd name="T6" fmla="*/ 19 w 220"/>
              <a:gd name="T7" fmla="*/ 204 h 223"/>
              <a:gd name="T8" fmla="*/ 21 w 220"/>
              <a:gd name="T9" fmla="*/ 136 h 223"/>
              <a:gd name="T10" fmla="*/ 138 w 220"/>
              <a:gd name="T11" fmla="*/ 19 h 223"/>
              <a:gd name="T12" fmla="*/ 191 w 220"/>
              <a:gd name="T13" fmla="*/ 8 h 223"/>
              <a:gd name="T14" fmla="*/ 220 w 220"/>
              <a:gd name="T15" fmla="*/ 5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0" h="223">
                <a:moveTo>
                  <a:pt x="220" y="57"/>
                </a:moveTo>
                <a:cubicBezTo>
                  <a:pt x="216" y="63"/>
                  <a:pt x="212" y="76"/>
                  <a:pt x="204" y="85"/>
                </a:cubicBezTo>
                <a:cubicBezTo>
                  <a:pt x="165" y="125"/>
                  <a:pt x="126" y="164"/>
                  <a:pt x="87" y="203"/>
                </a:cubicBezTo>
                <a:cubicBezTo>
                  <a:pt x="66" y="223"/>
                  <a:pt x="38" y="223"/>
                  <a:pt x="19" y="204"/>
                </a:cubicBezTo>
                <a:cubicBezTo>
                  <a:pt x="0" y="185"/>
                  <a:pt x="1" y="157"/>
                  <a:pt x="21" y="136"/>
                </a:cubicBezTo>
                <a:cubicBezTo>
                  <a:pt x="60" y="97"/>
                  <a:pt x="99" y="58"/>
                  <a:pt x="138" y="19"/>
                </a:cubicBezTo>
                <a:cubicBezTo>
                  <a:pt x="153" y="4"/>
                  <a:pt x="171" y="0"/>
                  <a:pt x="191" y="8"/>
                </a:cubicBezTo>
                <a:cubicBezTo>
                  <a:pt x="209" y="16"/>
                  <a:pt x="218" y="31"/>
                  <a:pt x="220" y="57"/>
                </a:cubicBezTo>
                <a:close/>
              </a:path>
            </a:pathLst>
          </a:custGeom>
          <a:solidFill>
            <a:srgbClr val="3E4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0000" tIns="46800" rIns="90000" bIns="46800" anchor="ctr">
            <a:normAutofit fontScale="60000"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任意多边形 31"/>
          <p:cNvSpPr/>
          <p:nvPr>
            <p:custDataLst>
              <p:tags r:id="rId16"/>
            </p:custDataLst>
          </p:nvPr>
        </p:nvSpPr>
        <p:spPr bwMode="auto">
          <a:xfrm rot="2856582">
            <a:off x="5642598" y="3363929"/>
            <a:ext cx="372655" cy="287746"/>
          </a:xfrm>
          <a:custGeom>
            <a:avLst/>
            <a:gdLst>
              <a:gd name="T0" fmla="*/ 1352 w 1401"/>
              <a:gd name="T1" fmla="*/ 24 h 1076"/>
              <a:gd name="T2" fmla="*/ 1060 w 1401"/>
              <a:gd name="T3" fmla="*/ 103 h 1076"/>
              <a:gd name="T4" fmla="*/ 700 w 1401"/>
              <a:gd name="T5" fmla="*/ 281 h 1076"/>
              <a:gd name="T6" fmla="*/ 341 w 1401"/>
              <a:gd name="T7" fmla="*/ 103 h 1076"/>
              <a:gd name="T8" fmla="*/ 49 w 1401"/>
              <a:gd name="T9" fmla="*/ 24 h 1076"/>
              <a:gd name="T10" fmla="*/ 8 w 1401"/>
              <a:gd name="T11" fmla="*/ 102 h 1076"/>
              <a:gd name="T12" fmla="*/ 80 w 1401"/>
              <a:gd name="T13" fmla="*/ 146 h 1076"/>
              <a:gd name="T14" fmla="*/ 337 w 1401"/>
              <a:gd name="T15" fmla="*/ 255 h 1076"/>
              <a:gd name="T16" fmla="*/ 306 w 1401"/>
              <a:gd name="T17" fmla="*/ 487 h 1076"/>
              <a:gd name="T18" fmla="*/ 333 w 1401"/>
              <a:gd name="T19" fmla="*/ 705 h 1076"/>
              <a:gd name="T20" fmla="*/ 56 w 1401"/>
              <a:gd name="T21" fmla="*/ 916 h 1076"/>
              <a:gd name="T22" fmla="*/ 69 w 1401"/>
              <a:gd name="T23" fmla="*/ 1004 h 1076"/>
              <a:gd name="T24" fmla="*/ 103 w 1401"/>
              <a:gd name="T25" fmla="*/ 1016 h 1076"/>
              <a:gd name="T26" fmla="*/ 150 w 1401"/>
              <a:gd name="T27" fmla="*/ 991 h 1076"/>
              <a:gd name="T28" fmla="*/ 375 w 1401"/>
              <a:gd name="T29" fmla="*/ 823 h 1076"/>
              <a:gd name="T30" fmla="*/ 642 w 1401"/>
              <a:gd name="T31" fmla="*/ 1076 h 1076"/>
              <a:gd name="T32" fmla="*/ 642 w 1401"/>
              <a:gd name="T33" fmla="*/ 629 h 1076"/>
              <a:gd name="T34" fmla="*/ 700 w 1401"/>
              <a:gd name="T35" fmla="*/ 566 h 1076"/>
              <a:gd name="T36" fmla="*/ 759 w 1401"/>
              <a:gd name="T37" fmla="*/ 629 h 1076"/>
              <a:gd name="T38" fmla="*/ 759 w 1401"/>
              <a:gd name="T39" fmla="*/ 1076 h 1076"/>
              <a:gd name="T40" fmla="*/ 836 w 1401"/>
              <a:gd name="T41" fmla="*/ 1047 h 1076"/>
              <a:gd name="T42" fmla="*/ 809 w 1401"/>
              <a:gd name="T43" fmla="*/ 925 h 1076"/>
              <a:gd name="T44" fmla="*/ 1083 w 1401"/>
              <a:gd name="T45" fmla="*/ 632 h 1076"/>
              <a:gd name="T46" fmla="*/ 1095 w 1401"/>
              <a:gd name="T47" fmla="*/ 487 h 1076"/>
              <a:gd name="T48" fmla="*/ 1064 w 1401"/>
              <a:gd name="T49" fmla="*/ 255 h 1076"/>
              <a:gd name="T50" fmla="*/ 1321 w 1401"/>
              <a:gd name="T51" fmla="*/ 146 h 1076"/>
              <a:gd name="T52" fmla="*/ 1393 w 1401"/>
              <a:gd name="T53" fmla="*/ 102 h 1076"/>
              <a:gd name="T54" fmla="*/ 1352 w 1401"/>
              <a:gd name="T55" fmla="*/ 24 h 1076"/>
              <a:gd name="T56" fmla="*/ 1352 w 1401"/>
              <a:gd name="T57" fmla="*/ 24 h 1076"/>
              <a:gd name="T58" fmla="*/ 1352 w 1401"/>
              <a:gd name="T59" fmla="*/ 24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01" h="1076">
                <a:moveTo>
                  <a:pt x="1352" y="24"/>
                </a:moveTo>
                <a:cubicBezTo>
                  <a:pt x="1267" y="0"/>
                  <a:pt x="1169" y="26"/>
                  <a:pt x="1060" y="103"/>
                </a:cubicBezTo>
                <a:cubicBezTo>
                  <a:pt x="1007" y="140"/>
                  <a:pt x="854" y="281"/>
                  <a:pt x="700" y="281"/>
                </a:cubicBezTo>
                <a:cubicBezTo>
                  <a:pt x="546" y="281"/>
                  <a:pt x="394" y="140"/>
                  <a:pt x="341" y="103"/>
                </a:cubicBezTo>
                <a:cubicBezTo>
                  <a:pt x="232" y="26"/>
                  <a:pt x="134" y="0"/>
                  <a:pt x="49" y="24"/>
                </a:cubicBezTo>
                <a:cubicBezTo>
                  <a:pt x="18" y="33"/>
                  <a:pt x="0" y="68"/>
                  <a:pt x="8" y="102"/>
                </a:cubicBezTo>
                <a:cubicBezTo>
                  <a:pt x="16" y="135"/>
                  <a:pt x="49" y="155"/>
                  <a:pt x="80" y="146"/>
                </a:cubicBezTo>
                <a:cubicBezTo>
                  <a:pt x="161" y="122"/>
                  <a:pt x="268" y="195"/>
                  <a:pt x="337" y="255"/>
                </a:cubicBezTo>
                <a:cubicBezTo>
                  <a:pt x="317" y="326"/>
                  <a:pt x="306" y="405"/>
                  <a:pt x="306" y="487"/>
                </a:cubicBezTo>
                <a:cubicBezTo>
                  <a:pt x="306" y="564"/>
                  <a:pt x="316" y="638"/>
                  <a:pt x="333" y="705"/>
                </a:cubicBezTo>
                <a:cubicBezTo>
                  <a:pt x="248" y="737"/>
                  <a:pt x="137" y="798"/>
                  <a:pt x="56" y="916"/>
                </a:cubicBezTo>
                <a:cubicBezTo>
                  <a:pt x="37" y="944"/>
                  <a:pt x="43" y="983"/>
                  <a:pt x="69" y="1004"/>
                </a:cubicBezTo>
                <a:cubicBezTo>
                  <a:pt x="79" y="1012"/>
                  <a:pt x="91" y="1016"/>
                  <a:pt x="103" y="1016"/>
                </a:cubicBezTo>
                <a:cubicBezTo>
                  <a:pt x="121" y="1016"/>
                  <a:pt x="139" y="1008"/>
                  <a:pt x="150" y="991"/>
                </a:cubicBezTo>
                <a:cubicBezTo>
                  <a:pt x="215" y="897"/>
                  <a:pt x="305" y="848"/>
                  <a:pt x="375" y="823"/>
                </a:cubicBezTo>
                <a:cubicBezTo>
                  <a:pt x="435" y="957"/>
                  <a:pt x="531" y="1051"/>
                  <a:pt x="642" y="1076"/>
                </a:cubicBezTo>
                <a:cubicBezTo>
                  <a:pt x="642" y="629"/>
                  <a:pt x="642" y="629"/>
                  <a:pt x="642" y="629"/>
                </a:cubicBezTo>
                <a:cubicBezTo>
                  <a:pt x="642" y="594"/>
                  <a:pt x="668" y="566"/>
                  <a:pt x="700" y="566"/>
                </a:cubicBezTo>
                <a:cubicBezTo>
                  <a:pt x="733" y="566"/>
                  <a:pt x="759" y="594"/>
                  <a:pt x="759" y="629"/>
                </a:cubicBezTo>
                <a:cubicBezTo>
                  <a:pt x="759" y="1076"/>
                  <a:pt x="759" y="1076"/>
                  <a:pt x="759" y="1076"/>
                </a:cubicBezTo>
                <a:cubicBezTo>
                  <a:pt x="786" y="1070"/>
                  <a:pt x="811" y="1060"/>
                  <a:pt x="836" y="1047"/>
                </a:cubicBezTo>
                <a:cubicBezTo>
                  <a:pt x="819" y="1010"/>
                  <a:pt x="809" y="968"/>
                  <a:pt x="809" y="925"/>
                </a:cubicBezTo>
                <a:cubicBezTo>
                  <a:pt x="809" y="769"/>
                  <a:pt x="930" y="642"/>
                  <a:pt x="1083" y="632"/>
                </a:cubicBezTo>
                <a:cubicBezTo>
                  <a:pt x="1091" y="586"/>
                  <a:pt x="1095" y="537"/>
                  <a:pt x="1095" y="487"/>
                </a:cubicBezTo>
                <a:cubicBezTo>
                  <a:pt x="1095" y="405"/>
                  <a:pt x="1084" y="327"/>
                  <a:pt x="1064" y="255"/>
                </a:cubicBezTo>
                <a:cubicBezTo>
                  <a:pt x="1132" y="196"/>
                  <a:pt x="1241" y="123"/>
                  <a:pt x="1321" y="146"/>
                </a:cubicBezTo>
                <a:cubicBezTo>
                  <a:pt x="1352" y="155"/>
                  <a:pt x="1384" y="135"/>
                  <a:pt x="1393" y="102"/>
                </a:cubicBezTo>
                <a:cubicBezTo>
                  <a:pt x="1401" y="68"/>
                  <a:pt x="1383" y="33"/>
                  <a:pt x="1352" y="24"/>
                </a:cubicBezTo>
                <a:close/>
                <a:moveTo>
                  <a:pt x="1352" y="24"/>
                </a:moveTo>
                <a:cubicBezTo>
                  <a:pt x="1352" y="24"/>
                  <a:pt x="1352" y="24"/>
                  <a:pt x="1352" y="24"/>
                </a:cubicBezTo>
              </a:path>
            </a:pathLst>
          </a:custGeom>
          <a:solidFill>
            <a:srgbClr val="315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0000" tIns="46800" rIns="90000" bIns="46800" anchor="ctr">
            <a:normAutofit fontScale="50000"/>
          </a:bodyPr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任意多边形 32"/>
          <p:cNvSpPr/>
          <p:nvPr>
            <p:custDataLst>
              <p:tags r:id="rId17"/>
            </p:custDataLst>
          </p:nvPr>
        </p:nvSpPr>
        <p:spPr bwMode="auto">
          <a:xfrm rot="2856582">
            <a:off x="5864046" y="3373699"/>
            <a:ext cx="134439" cy="81371"/>
          </a:xfrm>
          <a:custGeom>
            <a:avLst/>
            <a:gdLst>
              <a:gd name="T0" fmla="*/ 53 w 507"/>
              <a:gd name="T1" fmla="*/ 232 h 305"/>
              <a:gd name="T2" fmla="*/ 253 w 507"/>
              <a:gd name="T3" fmla="*/ 305 h 305"/>
              <a:gd name="T4" fmla="*/ 454 w 507"/>
              <a:gd name="T5" fmla="*/ 232 h 305"/>
              <a:gd name="T6" fmla="*/ 507 w 507"/>
              <a:gd name="T7" fmla="*/ 165 h 305"/>
              <a:gd name="T8" fmla="*/ 253 w 507"/>
              <a:gd name="T9" fmla="*/ 0 h 305"/>
              <a:gd name="T10" fmla="*/ 0 w 507"/>
              <a:gd name="T11" fmla="*/ 165 h 305"/>
              <a:gd name="T12" fmla="*/ 53 w 507"/>
              <a:gd name="T13" fmla="*/ 232 h 305"/>
              <a:gd name="T14" fmla="*/ 53 w 507"/>
              <a:gd name="T15" fmla="*/ 232 h 305"/>
              <a:gd name="T16" fmla="*/ 53 w 507"/>
              <a:gd name="T17" fmla="*/ 23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7" h="305">
                <a:moveTo>
                  <a:pt x="53" y="232"/>
                </a:moveTo>
                <a:cubicBezTo>
                  <a:pt x="106" y="279"/>
                  <a:pt x="177" y="305"/>
                  <a:pt x="253" y="305"/>
                </a:cubicBezTo>
                <a:cubicBezTo>
                  <a:pt x="330" y="305"/>
                  <a:pt x="401" y="279"/>
                  <a:pt x="454" y="232"/>
                </a:cubicBezTo>
                <a:cubicBezTo>
                  <a:pt x="476" y="212"/>
                  <a:pt x="494" y="189"/>
                  <a:pt x="507" y="165"/>
                </a:cubicBezTo>
                <a:cubicBezTo>
                  <a:pt x="441" y="63"/>
                  <a:pt x="352" y="0"/>
                  <a:pt x="253" y="0"/>
                </a:cubicBezTo>
                <a:cubicBezTo>
                  <a:pt x="155" y="0"/>
                  <a:pt x="66" y="63"/>
                  <a:pt x="0" y="165"/>
                </a:cubicBezTo>
                <a:cubicBezTo>
                  <a:pt x="13" y="189"/>
                  <a:pt x="30" y="212"/>
                  <a:pt x="53" y="232"/>
                </a:cubicBezTo>
                <a:close/>
                <a:moveTo>
                  <a:pt x="53" y="232"/>
                </a:moveTo>
                <a:cubicBezTo>
                  <a:pt x="53" y="232"/>
                  <a:pt x="53" y="232"/>
                  <a:pt x="53" y="232"/>
                </a:cubicBezTo>
              </a:path>
            </a:pathLst>
          </a:custGeom>
          <a:solidFill>
            <a:srgbClr val="315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0000" tIns="46800" rIns="90000" bIns="46800" anchor="ctr">
            <a:normAutofit fontScale="25000" lnSpcReduction="20000"/>
          </a:bodyPr>
          <a:p>
            <a:pPr algn="ctr">
              <a:lnSpc>
                <a:spcPct val="14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任意多边形 33"/>
          <p:cNvSpPr/>
          <p:nvPr>
            <p:custDataLst>
              <p:tags r:id="rId18"/>
            </p:custDataLst>
          </p:nvPr>
        </p:nvSpPr>
        <p:spPr bwMode="auto">
          <a:xfrm rot="2856582">
            <a:off x="5759933" y="3593280"/>
            <a:ext cx="130901" cy="130901"/>
          </a:xfrm>
          <a:custGeom>
            <a:avLst/>
            <a:gdLst>
              <a:gd name="T0" fmla="*/ 245 w 490"/>
              <a:gd name="T1" fmla="*/ 0 h 491"/>
              <a:gd name="T2" fmla="*/ 0 w 490"/>
              <a:gd name="T3" fmla="*/ 245 h 491"/>
              <a:gd name="T4" fmla="*/ 245 w 490"/>
              <a:gd name="T5" fmla="*/ 491 h 491"/>
              <a:gd name="T6" fmla="*/ 490 w 490"/>
              <a:gd name="T7" fmla="*/ 245 h 491"/>
              <a:gd name="T8" fmla="*/ 245 w 490"/>
              <a:gd name="T9" fmla="*/ 0 h 491"/>
              <a:gd name="T10" fmla="*/ 395 w 490"/>
              <a:gd name="T11" fmla="*/ 191 h 491"/>
              <a:gd name="T12" fmla="*/ 221 w 490"/>
              <a:gd name="T13" fmla="*/ 365 h 491"/>
              <a:gd name="T14" fmla="*/ 208 w 490"/>
              <a:gd name="T15" fmla="*/ 370 h 491"/>
              <a:gd name="T16" fmla="*/ 195 w 490"/>
              <a:gd name="T17" fmla="*/ 365 h 491"/>
              <a:gd name="T18" fmla="*/ 95 w 490"/>
              <a:gd name="T19" fmla="*/ 265 h 491"/>
              <a:gd name="T20" fmla="*/ 95 w 490"/>
              <a:gd name="T21" fmla="*/ 239 h 491"/>
              <a:gd name="T22" fmla="*/ 133 w 490"/>
              <a:gd name="T23" fmla="*/ 200 h 491"/>
              <a:gd name="T24" fmla="*/ 159 w 490"/>
              <a:gd name="T25" fmla="*/ 200 h 491"/>
              <a:gd name="T26" fmla="*/ 208 w 490"/>
              <a:gd name="T27" fmla="*/ 249 h 491"/>
              <a:gd name="T28" fmla="*/ 330 w 490"/>
              <a:gd name="T29" fmla="*/ 126 h 491"/>
              <a:gd name="T30" fmla="*/ 356 w 490"/>
              <a:gd name="T31" fmla="*/ 126 h 491"/>
              <a:gd name="T32" fmla="*/ 395 w 490"/>
              <a:gd name="T33" fmla="*/ 165 h 491"/>
              <a:gd name="T34" fmla="*/ 400 w 490"/>
              <a:gd name="T35" fmla="*/ 178 h 491"/>
              <a:gd name="T36" fmla="*/ 395 w 490"/>
              <a:gd name="T37" fmla="*/ 191 h 491"/>
              <a:gd name="T38" fmla="*/ 395 w 490"/>
              <a:gd name="T39" fmla="*/ 191 h 491"/>
              <a:gd name="T40" fmla="*/ 395 w 490"/>
              <a:gd name="T41" fmla="*/ 1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0" h="491">
                <a:moveTo>
                  <a:pt x="245" y="0"/>
                </a:moveTo>
                <a:cubicBezTo>
                  <a:pt x="109" y="0"/>
                  <a:pt x="0" y="110"/>
                  <a:pt x="0" y="245"/>
                </a:cubicBezTo>
                <a:cubicBezTo>
                  <a:pt x="0" y="381"/>
                  <a:pt x="109" y="491"/>
                  <a:pt x="245" y="491"/>
                </a:cubicBezTo>
                <a:cubicBezTo>
                  <a:pt x="380" y="491"/>
                  <a:pt x="490" y="381"/>
                  <a:pt x="490" y="245"/>
                </a:cubicBezTo>
                <a:cubicBezTo>
                  <a:pt x="490" y="110"/>
                  <a:pt x="380" y="0"/>
                  <a:pt x="245" y="0"/>
                </a:cubicBezTo>
                <a:close/>
                <a:moveTo>
                  <a:pt x="395" y="191"/>
                </a:moveTo>
                <a:cubicBezTo>
                  <a:pt x="221" y="365"/>
                  <a:pt x="221" y="365"/>
                  <a:pt x="221" y="365"/>
                </a:cubicBezTo>
                <a:cubicBezTo>
                  <a:pt x="217" y="368"/>
                  <a:pt x="213" y="370"/>
                  <a:pt x="208" y="370"/>
                </a:cubicBezTo>
                <a:cubicBezTo>
                  <a:pt x="203" y="370"/>
                  <a:pt x="198" y="368"/>
                  <a:pt x="195" y="365"/>
                </a:cubicBezTo>
                <a:cubicBezTo>
                  <a:pt x="95" y="265"/>
                  <a:pt x="95" y="265"/>
                  <a:pt x="95" y="265"/>
                </a:cubicBezTo>
                <a:cubicBezTo>
                  <a:pt x="88" y="258"/>
                  <a:pt x="88" y="246"/>
                  <a:pt x="95" y="239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41" y="193"/>
                  <a:pt x="152" y="193"/>
                  <a:pt x="159" y="200"/>
                </a:cubicBezTo>
                <a:cubicBezTo>
                  <a:pt x="208" y="249"/>
                  <a:pt x="208" y="249"/>
                  <a:pt x="208" y="249"/>
                </a:cubicBezTo>
                <a:cubicBezTo>
                  <a:pt x="330" y="126"/>
                  <a:pt x="330" y="126"/>
                  <a:pt x="330" y="126"/>
                </a:cubicBezTo>
                <a:cubicBezTo>
                  <a:pt x="337" y="119"/>
                  <a:pt x="349" y="119"/>
                  <a:pt x="356" y="126"/>
                </a:cubicBezTo>
                <a:cubicBezTo>
                  <a:pt x="395" y="165"/>
                  <a:pt x="395" y="165"/>
                  <a:pt x="395" y="165"/>
                </a:cubicBezTo>
                <a:cubicBezTo>
                  <a:pt x="398" y="168"/>
                  <a:pt x="400" y="173"/>
                  <a:pt x="400" y="178"/>
                </a:cubicBezTo>
                <a:cubicBezTo>
                  <a:pt x="400" y="183"/>
                  <a:pt x="398" y="187"/>
                  <a:pt x="395" y="191"/>
                </a:cubicBezTo>
                <a:close/>
                <a:moveTo>
                  <a:pt x="395" y="191"/>
                </a:moveTo>
                <a:cubicBezTo>
                  <a:pt x="395" y="191"/>
                  <a:pt x="395" y="191"/>
                  <a:pt x="395" y="191"/>
                </a:cubicBezTo>
              </a:path>
            </a:pathLst>
          </a:custGeom>
          <a:solidFill>
            <a:srgbClr val="3158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0000" tIns="46800" rIns="90000" bIns="46800" anchor="ctr">
            <a:normAutofit fontScale="30000" lnSpcReduction="20000"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7694295" y="2209165"/>
            <a:ext cx="320675" cy="32067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3" name="组合 212"/>
          <p:cNvGrpSpPr/>
          <p:nvPr/>
        </p:nvGrpSpPr>
        <p:grpSpPr>
          <a:xfrm>
            <a:off x="850265" y="2158365"/>
            <a:ext cx="3292038" cy="1198880"/>
            <a:chOff x="2853" y="1545"/>
            <a:chExt cx="5184" cy="1888"/>
          </a:xfrm>
        </p:grpSpPr>
        <p:grpSp>
          <p:nvGrpSpPr>
            <p:cNvPr id="209" name="组合 208"/>
            <p:cNvGrpSpPr/>
            <p:nvPr/>
          </p:nvGrpSpPr>
          <p:grpSpPr>
            <a:xfrm>
              <a:off x="2854" y="1545"/>
              <a:ext cx="5183" cy="1888"/>
              <a:chOff x="10090" y="3154"/>
              <a:chExt cx="7905" cy="1888"/>
            </a:xfrm>
          </p:grpSpPr>
          <p:sp>
            <p:nvSpPr>
              <p:cNvPr id="210" name="文本框 209"/>
              <p:cNvSpPr txBox="1"/>
              <p:nvPr/>
            </p:nvSpPr>
            <p:spPr>
              <a:xfrm>
                <a:off x="10591" y="3154"/>
                <a:ext cx="7404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400" b="1">
                    <a:solidFill>
                      <a:srgbClr val="0000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</a:t>
                </a:r>
                <a:r>
                  <a:rPr lang="zh-CN" altLang="en-US" sz="2400" b="1">
                    <a:solidFill>
                      <a:srgbClr val="0000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“袭警罪=从重型妨害公务罪”是惯性思维</a:t>
                </a:r>
                <a:endParaRPr lang="zh-CN" altLang="en-US" sz="2400" b="1">
                  <a:solidFill>
                    <a:srgbClr val="000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11" name="文本框 210"/>
              <p:cNvSpPr txBox="1"/>
              <p:nvPr/>
            </p:nvSpPr>
            <p:spPr>
              <a:xfrm>
                <a:off x="10090" y="3196"/>
                <a:ext cx="50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2" name="椭圆 211"/>
            <p:cNvSpPr/>
            <p:nvPr/>
          </p:nvSpPr>
          <p:spPr>
            <a:xfrm>
              <a:off x="2853" y="1625"/>
              <a:ext cx="505" cy="50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850900" y="3856990"/>
            <a:ext cx="3291205" cy="460375"/>
            <a:chOff x="2853" y="1545"/>
            <a:chExt cx="5183" cy="725"/>
          </a:xfrm>
        </p:grpSpPr>
        <p:grpSp>
          <p:nvGrpSpPr>
            <p:cNvPr id="215" name="组合 214"/>
            <p:cNvGrpSpPr/>
            <p:nvPr/>
          </p:nvGrpSpPr>
          <p:grpSpPr>
            <a:xfrm>
              <a:off x="2854" y="1545"/>
              <a:ext cx="5182" cy="725"/>
              <a:chOff x="10090" y="3154"/>
              <a:chExt cx="7903" cy="725"/>
            </a:xfrm>
          </p:grpSpPr>
          <p:sp>
            <p:nvSpPr>
              <p:cNvPr id="216" name="文本框 215"/>
              <p:cNvSpPr txBox="1"/>
              <p:nvPr/>
            </p:nvSpPr>
            <p:spPr>
              <a:xfrm>
                <a:off x="10589" y="3154"/>
                <a:ext cx="740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solidFill>
                      <a:srgbClr val="0000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 袭警罪的罪数</a:t>
                </a:r>
                <a:endParaRPr lang="en-US" altLang="zh-CN" sz="2400" b="1">
                  <a:solidFill>
                    <a:srgbClr val="000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17" name="文本框 216"/>
              <p:cNvSpPr txBox="1"/>
              <p:nvPr/>
            </p:nvSpPr>
            <p:spPr>
              <a:xfrm>
                <a:off x="10090" y="3196"/>
                <a:ext cx="50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8" name="椭圆 217"/>
            <p:cNvSpPr/>
            <p:nvPr/>
          </p:nvSpPr>
          <p:spPr>
            <a:xfrm>
              <a:off x="2853" y="1625"/>
              <a:ext cx="505" cy="50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7694930" y="3898265"/>
            <a:ext cx="3291205" cy="460375"/>
            <a:chOff x="2853" y="1545"/>
            <a:chExt cx="5183" cy="725"/>
          </a:xfrm>
        </p:grpSpPr>
        <p:grpSp>
          <p:nvGrpSpPr>
            <p:cNvPr id="220" name="组合 219"/>
            <p:cNvGrpSpPr/>
            <p:nvPr/>
          </p:nvGrpSpPr>
          <p:grpSpPr>
            <a:xfrm>
              <a:off x="2854" y="1545"/>
              <a:ext cx="5182" cy="725"/>
              <a:chOff x="10090" y="3154"/>
              <a:chExt cx="7903" cy="725"/>
            </a:xfrm>
          </p:grpSpPr>
          <p:sp>
            <p:nvSpPr>
              <p:cNvPr id="221" name="文本框 220"/>
              <p:cNvSpPr txBox="1"/>
              <p:nvPr/>
            </p:nvSpPr>
            <p:spPr>
              <a:xfrm>
                <a:off x="10589" y="3154"/>
                <a:ext cx="740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en-US" altLang="zh-CN" sz="2400" b="1">
                    <a:solidFill>
                      <a:srgbClr val="00008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 袭警罪的处罚</a:t>
                </a:r>
                <a:endParaRPr lang="en-US" altLang="zh-CN" sz="2400" b="1">
                  <a:solidFill>
                    <a:srgbClr val="000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22" name="文本框 221"/>
              <p:cNvSpPr txBox="1"/>
              <p:nvPr/>
            </p:nvSpPr>
            <p:spPr>
              <a:xfrm>
                <a:off x="10090" y="3196"/>
                <a:ext cx="50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23" name="椭圆 222"/>
            <p:cNvSpPr/>
            <p:nvPr/>
          </p:nvSpPr>
          <p:spPr>
            <a:xfrm>
              <a:off x="2853" y="1625"/>
              <a:ext cx="505" cy="50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5450" y="1191260"/>
            <a:ext cx="794194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/>
              <a:t>      </a:t>
            </a:r>
            <a:r>
              <a:rPr lang="en-US" altLang="zh-CN" sz="2400" b="1"/>
              <a:t> </a:t>
            </a:r>
            <a:r>
              <a:rPr lang="zh-CN" altLang="en-US" sz="2400" b="1"/>
              <a:t>本文能够紧扣当前热门话题，结合相关案例，从实证角度，结合相关刑法理论和案例，对袭警罪进行较为全面的解析，体现了作者密切关注现实，力求解决现实中的突出的热点问题。论文的观点，针对警察天天有牺牲，时时有伤情，警察权威正在面临前所未有的挑战，对我们正确认识、适用袭警罪，作出具体指引，这不论是在理论上，还是对于公安实务，尤其是推动法治公安建设，都有很好的现实意义和指导价值。</a:t>
            </a:r>
            <a:endParaRPr lang="zh-CN" altLang="en-US" sz="2400" b="1"/>
          </a:p>
          <a:p>
            <a:pPr algn="l"/>
            <a:r>
              <a:rPr lang="zh-CN" altLang="en-US" sz="2400" b="1"/>
              <a:t>      总之，袭警罪的设立是大势所趋，是我国法治化建设推动下的产物，也是加强对警察执法权的保护力度的现实需求。《刑法修正案（十一）》单独设立袭警罪只是一个开始，如何在未来的司法实践中准确把握和适用袭警罪，仍需予以长期的关注与探讨。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370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5685" y="1431925"/>
            <a:ext cx="3077845" cy="1800860"/>
          </a:xfrm>
          <a:prstGeom prst="rect">
            <a:avLst/>
          </a:prstGeom>
        </p:spPr>
      </p:pic>
      <p:pic>
        <p:nvPicPr>
          <p:cNvPr id="10242" name="Picture 5" descr="8c29bc10608a3a1b203f2e0a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660" y="3824605"/>
            <a:ext cx="3150870" cy="1786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1"/>
          <p:cNvSpPr>
            <a:spLocks noChangeAspect="1"/>
          </p:cNvSpPr>
          <p:nvPr/>
        </p:nvSpPr>
        <p:spPr>
          <a:xfrm>
            <a:off x="754380" y="626110"/>
            <a:ext cx="2884805" cy="28848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53" h="8053">
                <a:moveTo>
                  <a:pt x="4027" y="0"/>
                </a:moveTo>
                <a:cubicBezTo>
                  <a:pt x="6250" y="0"/>
                  <a:pt x="8053" y="1803"/>
                  <a:pt x="8053" y="4027"/>
                </a:cubicBezTo>
                <a:cubicBezTo>
                  <a:pt x="8053" y="6250"/>
                  <a:pt x="6250" y="8053"/>
                  <a:pt x="4027" y="8053"/>
                </a:cubicBezTo>
                <a:cubicBezTo>
                  <a:pt x="1803" y="8053"/>
                  <a:pt x="0" y="6250"/>
                  <a:pt x="0" y="4027"/>
                </a:cubicBezTo>
                <a:cubicBezTo>
                  <a:pt x="0" y="1803"/>
                  <a:pt x="1803" y="0"/>
                  <a:pt x="4027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12700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16090" y="304800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4935" y="888365"/>
            <a:ext cx="7350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略论法治思维和法治方式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对于评价破坏环境资源的价值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作者：吴鹏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225" y="3608070"/>
            <a:ext cx="109562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</a:t>
            </a:r>
            <a:r>
              <a:rPr lang="zh-CN" altLang="en-US" sz="3200"/>
              <a:t>在生态环境不断恶化的背景下，利用法治保障生态文明建设至关重要。生态文明建设涉及到自然与社会条件，还与生态文明建设者和参与者的法治观念相关，在新的历史条件下，如何运用法治思维和法治方式切实有效地评价生态文明建设，已经历史性地成为环境法治工作者的一项重要使命。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112520" y="1481455"/>
            <a:ext cx="9515855" cy="2649600"/>
            <a:chOff x="1753" y="3314"/>
            <a:chExt cx="14986" cy="4173"/>
          </a:xfrm>
        </p:grpSpPr>
        <p:sp>
          <p:nvSpPr>
            <p:cNvPr id="40" name="文本框 39"/>
            <p:cNvSpPr txBox="1"/>
            <p:nvPr/>
          </p:nvSpPr>
          <p:spPr>
            <a:xfrm>
              <a:off x="2739" y="5678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53" y="5394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117" y="5111"/>
              <a:ext cx="64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同心圆 42"/>
            <p:cNvSpPr/>
            <p:nvPr/>
          </p:nvSpPr>
          <p:spPr>
            <a:xfrm>
              <a:off x="1753" y="4449"/>
              <a:ext cx="3038" cy="3038"/>
            </a:xfrm>
            <a:prstGeom prst="donut">
              <a:avLst/>
            </a:prstGeom>
            <a:solidFill>
              <a:srgbClr val="3E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同心圆 43"/>
            <p:cNvSpPr/>
            <p:nvPr/>
          </p:nvSpPr>
          <p:spPr>
            <a:xfrm>
              <a:off x="6883" y="3881"/>
              <a:ext cx="3606" cy="3606"/>
            </a:xfrm>
            <a:prstGeom prst="donut">
              <a:avLst>
                <a:gd name="adj" fmla="val 27950"/>
              </a:avLst>
            </a:prstGeom>
            <a:solidFill>
              <a:srgbClr val="3E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同心圆 44"/>
            <p:cNvSpPr/>
            <p:nvPr/>
          </p:nvSpPr>
          <p:spPr>
            <a:xfrm>
              <a:off x="12566" y="3314"/>
              <a:ext cx="4173" cy="4173"/>
            </a:xfrm>
            <a:prstGeom prst="donut">
              <a:avLst>
                <a:gd name="adj" fmla="val 30125"/>
              </a:avLst>
            </a:prstGeom>
            <a:solidFill>
              <a:srgbClr val="3E4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1560" y="4387215"/>
            <a:ext cx="2053590" cy="1861820"/>
            <a:chOff x="1656" y="6909"/>
            <a:chExt cx="3234" cy="2932"/>
          </a:xfrm>
        </p:grpSpPr>
        <p:sp>
          <p:nvSpPr>
            <p:cNvPr id="47" name="文本框 46"/>
            <p:cNvSpPr txBox="1"/>
            <p:nvPr/>
          </p:nvSpPr>
          <p:spPr>
            <a:xfrm>
              <a:off x="2048" y="6909"/>
              <a:ext cx="4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en-US" altLang="zh-CN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56" y="7662"/>
              <a:ext cx="3234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2800" b="1">
                  <a:solidFill>
                    <a:srgbClr val="000080"/>
                  </a:solidFill>
                </a:rPr>
                <a:t>法治思维和法治方式的现实困境</a:t>
              </a:r>
              <a:endParaRPr lang="zh-CN" altLang="en-US" sz="2800" b="1">
                <a:solidFill>
                  <a:srgbClr val="000080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4489450" y="4865370"/>
            <a:ext cx="2053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800" b="1">
                <a:solidFill>
                  <a:srgbClr val="000080"/>
                </a:solidFill>
                <a:sym typeface="+mn-ea"/>
              </a:rPr>
              <a:t>法治思维和法治方式的核心价值</a:t>
            </a:r>
            <a:endParaRPr lang="zh-CN" altLang="en-US" sz="28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77860" y="4865370"/>
            <a:ext cx="2053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buClrTx/>
              <a:buSzTx/>
              <a:buFontTx/>
            </a:pPr>
            <a:r>
              <a:rPr lang="zh-CN" altLang="en-US" sz="2800" b="1">
                <a:solidFill>
                  <a:srgbClr val="000080"/>
                </a:solidFill>
                <a:sym typeface="+mn-ea"/>
              </a:rPr>
              <a:t>法治思维和法治方式的实践路径</a:t>
            </a:r>
            <a:endParaRPr lang="zh-CN" altLang="en-US" sz="28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820" y="277495"/>
            <a:ext cx="629412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略论法治思维和法治方式对于评价破坏环境资源的价值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15595" y="741045"/>
            <a:ext cx="8162925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/>
              <a:t>     </a:t>
            </a:r>
            <a:r>
              <a:rPr lang="zh-CN" altLang="en-US" sz="2400" b="1"/>
              <a:t> 本</a:t>
            </a:r>
            <a:r>
              <a:rPr lang="zh-CN" altLang="en-US" sz="2400" b="1"/>
              <a:t>文能够针对当前热门话题，查阅并收集相关资料数据，结合相关理论，全面、系统，深刻论述法治思维和法治方式的核心价值，并提出了切实可行的法治思维和法治方式的实践路径，体现作者思考问题的全面性，理论功底的厚重性，关注问题的现实性，解决突出问题的针对性。论文的观点，对促进理论的探讨，更新理念，指导实务都具有现实意义和指导价值。</a:t>
            </a:r>
            <a:endParaRPr lang="zh-CN" altLang="en-US" sz="2400" b="1"/>
          </a:p>
          <a:p>
            <a:pPr algn="l"/>
            <a:r>
              <a:rPr lang="zh-CN" altLang="en-US" sz="2400" b="1"/>
              <a:t>        党的十八大以来，以习近平同志为核心的党中央高度重视领导干部法治思维能力建设，特别强调运用法治思维和法治方式深化改革、推动发展、化解矛盾、维护稳定。随着社会主义法治国家建设进程的不断深入推进，对培养法治思维和法治方式提出了迫切要求。在加快推进社会主义现代化的新的历史阶段，如何坚持用法治思维和法治方法，解决公安改革、发展遇到的问题，提高治理能力与水平，继续深化公安改革，值得我们思考与探索。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370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0295" y="1075690"/>
            <a:ext cx="3027680" cy="2223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85" y="4072890"/>
            <a:ext cx="2958465" cy="176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/>
          <p:cNvSpPr/>
          <p:nvPr/>
        </p:nvSpPr>
        <p:spPr>
          <a:xfrm rot="2700000">
            <a:off x="5221605" y="-1043940"/>
            <a:ext cx="6934200" cy="72059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829" h="11526">
                <a:moveTo>
                  <a:pt x="4298" y="0"/>
                </a:moveTo>
                <a:lnTo>
                  <a:pt x="4707" y="0"/>
                </a:lnTo>
                <a:lnTo>
                  <a:pt x="4708" y="6"/>
                </a:lnTo>
                <a:cubicBezTo>
                  <a:pt x="4746" y="254"/>
                  <a:pt x="4961" y="445"/>
                  <a:pt x="5220" y="445"/>
                </a:cubicBezTo>
                <a:lnTo>
                  <a:pt x="7376" y="445"/>
                </a:lnTo>
                <a:cubicBezTo>
                  <a:pt x="7635" y="445"/>
                  <a:pt x="7850" y="254"/>
                  <a:pt x="7888" y="6"/>
                </a:cubicBezTo>
                <a:lnTo>
                  <a:pt x="7889" y="0"/>
                </a:lnTo>
                <a:lnTo>
                  <a:pt x="9908" y="0"/>
                </a:lnTo>
                <a:cubicBezTo>
                  <a:pt x="10969" y="0"/>
                  <a:pt x="11829" y="860"/>
                  <a:pt x="11829" y="1921"/>
                </a:cubicBezTo>
                <a:lnTo>
                  <a:pt x="11829" y="9605"/>
                </a:lnTo>
                <a:cubicBezTo>
                  <a:pt x="11829" y="10666"/>
                  <a:pt x="10969" y="11526"/>
                  <a:pt x="9908" y="11526"/>
                </a:cubicBezTo>
                <a:lnTo>
                  <a:pt x="1921" y="11526"/>
                </a:lnTo>
                <a:cubicBezTo>
                  <a:pt x="860" y="11526"/>
                  <a:pt x="0" y="10666"/>
                  <a:pt x="0" y="9605"/>
                </a:cubicBezTo>
                <a:lnTo>
                  <a:pt x="0" y="4298"/>
                </a:lnTo>
                <a:lnTo>
                  <a:pt x="4298" y="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4" name="矩形: 圆角 6"/>
          <p:cNvSpPr/>
          <p:nvPr/>
        </p:nvSpPr>
        <p:spPr>
          <a:xfrm rot="2700000">
            <a:off x="-2558115" y="668796"/>
            <a:ext cx="5386793" cy="530571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483" h="8355">
                <a:moveTo>
                  <a:pt x="1084" y="0"/>
                </a:moveTo>
                <a:lnTo>
                  <a:pt x="7049" y="0"/>
                </a:lnTo>
                <a:cubicBezTo>
                  <a:pt x="7841" y="0"/>
                  <a:pt x="8483" y="642"/>
                  <a:pt x="8483" y="1435"/>
                </a:cubicBezTo>
                <a:lnTo>
                  <a:pt x="8483" y="7173"/>
                </a:lnTo>
                <a:cubicBezTo>
                  <a:pt x="8483" y="7656"/>
                  <a:pt x="8245" y="8083"/>
                  <a:pt x="7879" y="8343"/>
                </a:cubicBezTo>
                <a:lnTo>
                  <a:pt x="7861" y="8355"/>
                </a:lnTo>
                <a:lnTo>
                  <a:pt x="0" y="495"/>
                </a:lnTo>
                <a:lnTo>
                  <a:pt x="22" y="470"/>
                </a:lnTo>
                <a:cubicBezTo>
                  <a:pt x="284" y="181"/>
                  <a:pt x="663" y="0"/>
                  <a:pt x="10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1300112" y="1748777"/>
            <a:ext cx="3933536" cy="3591451"/>
          </a:xfrm>
          <a:prstGeom prst="roundRect">
            <a:avLst>
              <a:gd name="adj" fmla="val 3093"/>
            </a:avLst>
          </a:prstGeom>
          <a:blipFill>
            <a:blip r:embed="rId1" cstate="print"/>
            <a:srcRect/>
            <a:stretch>
              <a:fillRect l="-18477" r="-18477"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PA-矩形 3"/>
          <p:cNvSpPr/>
          <p:nvPr>
            <p:custDataLst>
              <p:tags r:id="rId2"/>
            </p:custDataLst>
          </p:nvPr>
        </p:nvSpPr>
        <p:spPr>
          <a:xfrm>
            <a:off x="5677747" y="2521741"/>
            <a:ext cx="48449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ea"/>
                <a:sym typeface="思源黑体" panose="020B0500000000000000" pitchFamily="34" charset="-122"/>
              </a:rPr>
              <a:t>感谢聆</a:t>
            </a:r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ea"/>
                <a:sym typeface="思源黑体" panose="020B0500000000000000" pitchFamily="34" charset="-122"/>
              </a:rPr>
              <a:t>听</a:t>
            </a:r>
            <a:endParaRPr lang="en-US" altLang="zh-CN" sz="6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cs typeface="+mn-ea"/>
              <a:sym typeface="思源黑体" panose="020B0500000000000000" pitchFamily="34" charset="-122"/>
            </a:endParaRPr>
          </a:p>
          <a:p>
            <a:pPr algn="dist"/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ea"/>
                <a:sym typeface="思源黑体" panose="020B0500000000000000" pitchFamily="34" charset="-122"/>
              </a:rPr>
              <a:t>Thankyou for attention 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17" name="矩形: 圆角 6"/>
          <p:cNvSpPr/>
          <p:nvPr/>
        </p:nvSpPr>
        <p:spPr>
          <a:xfrm rot="2700000">
            <a:off x="10124141" y="842688"/>
            <a:ext cx="2020503" cy="28262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82" h="445">
                <a:moveTo>
                  <a:pt x="0" y="0"/>
                </a:moveTo>
                <a:lnTo>
                  <a:pt x="3182" y="0"/>
                </a:lnTo>
                <a:lnTo>
                  <a:pt x="3181" y="6"/>
                </a:lnTo>
                <a:cubicBezTo>
                  <a:pt x="3143" y="254"/>
                  <a:pt x="2928" y="445"/>
                  <a:pt x="2669" y="445"/>
                </a:cubicBezTo>
                <a:lnTo>
                  <a:pt x="513" y="445"/>
                </a:lnTo>
                <a:cubicBezTo>
                  <a:pt x="254" y="445"/>
                  <a:pt x="39" y="254"/>
                  <a:pt x="1" y="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1"/>
          <p:cNvSpPr>
            <a:spLocks noChangeAspect="1"/>
          </p:cNvSpPr>
          <p:nvPr/>
        </p:nvSpPr>
        <p:spPr>
          <a:xfrm>
            <a:off x="680720" y="878840"/>
            <a:ext cx="5100955" cy="51009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53" h="8053">
                <a:moveTo>
                  <a:pt x="4027" y="0"/>
                </a:moveTo>
                <a:cubicBezTo>
                  <a:pt x="6250" y="0"/>
                  <a:pt x="8053" y="1803"/>
                  <a:pt x="8053" y="4027"/>
                </a:cubicBezTo>
                <a:cubicBezTo>
                  <a:pt x="8053" y="6250"/>
                  <a:pt x="6250" y="8053"/>
                  <a:pt x="4027" y="8053"/>
                </a:cubicBezTo>
                <a:cubicBezTo>
                  <a:pt x="1803" y="8053"/>
                  <a:pt x="0" y="6250"/>
                  <a:pt x="0" y="4027"/>
                </a:cubicBezTo>
                <a:cubicBezTo>
                  <a:pt x="0" y="1803"/>
                  <a:pt x="1803" y="0"/>
                  <a:pt x="4027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12700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78750" y="2929890"/>
            <a:ext cx="184848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</a:t>
            </a:r>
            <a:r>
              <a:rPr lang="en-US" altLang="zh-CN" sz="4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4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言</a:t>
            </a:r>
            <a:endParaRPr lang="zh-CN" altLang="en-US" sz="4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21665" y="1254125"/>
            <a:ext cx="699325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400" b="1"/>
              <a:t>       </a:t>
            </a:r>
            <a:r>
              <a:rPr lang="zh-CN" altLang="en-US" sz="3600" b="1"/>
              <a:t>站在新的历史起点。我国公安工作面对来自美西方国家的风险形势日趋严峻。在国内，社会主要矛盾的转变，人民对国家公安工作期望和要求越来越高。新兴技术革命的应用，既给公安工作带来前所未有的机遇，同时挑战也急剧增加。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7937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前言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3435" y="801370"/>
            <a:ext cx="3350260" cy="2280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35" y="3504565"/>
            <a:ext cx="3519805" cy="207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776980" y="951865"/>
            <a:ext cx="811276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/>
              <a:t>       </a:t>
            </a:r>
            <a:r>
              <a:rPr lang="zh-CN" altLang="en-US" sz="2800" b="1"/>
              <a:t>随着新的发展理念、“五位一体”总体布局和“四个全面”战略布局稳健推进，“全面依法治国”在国家治理体系中成为重要环节，公安法治建设不可缺少。党中央对公安工作提出的“防风险、保稳定、化解纠纷、促发展”任务要求达到了新的历史高度，习总书记关于“政治建警、改革强警、科技兴警、从严治警”的指示精神给公安工作明确了方向。在党的绝对领导下，坚持以人民为中心，坚决走“中国特色社会主义法治公安道路”，加快建成“现代化公安法治体系”，即为路径。“全面改革”、“数字化公安、公安大数据战略、公安智能化智慧化”，即为措施手段。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7937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前言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222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913" y="1287780"/>
            <a:ext cx="3079750" cy="198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内容占位符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" y="4117975"/>
            <a:ext cx="3084830" cy="1823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5450" y="2753995"/>
            <a:ext cx="11122025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/>
              <a:t>       </a:t>
            </a:r>
            <a:r>
              <a:rPr lang="zh-CN" altLang="en-US" sz="2800" b="1"/>
              <a:t>8月9日在京召开了全面深化公安改革推进会，新一届公安部党委系统部署全面深化公安改革工程，着力谋划公安事业高质量发展，深化了新一届公安部党委对新时代社会治理规律、公安工作运行规律和执法运行机制、队伍管理机制及勇于改革创新的时代规律的认识，开辟了中国特色公安工作理论新境界，揭示了新时代公安工作规律和队伍建设规律，为破解我国当前直面的公安难题提供了基本遵循，浓墨重彩地勾画出让党和人民放心满意的新时代公安改革新画卷，以实际行动迎接党的二十大胜利召开。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7937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前言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9595" y="187960"/>
            <a:ext cx="5419725" cy="2566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1"/>
          <p:cNvSpPr>
            <a:spLocks noChangeAspect="1"/>
          </p:cNvSpPr>
          <p:nvPr/>
        </p:nvSpPr>
        <p:spPr>
          <a:xfrm>
            <a:off x="378460" y="509270"/>
            <a:ext cx="2884805" cy="28848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53" h="8053">
                <a:moveTo>
                  <a:pt x="4027" y="0"/>
                </a:moveTo>
                <a:cubicBezTo>
                  <a:pt x="6250" y="0"/>
                  <a:pt x="8053" y="1803"/>
                  <a:pt x="8053" y="4027"/>
                </a:cubicBezTo>
                <a:cubicBezTo>
                  <a:pt x="8053" y="6250"/>
                  <a:pt x="6250" y="8053"/>
                  <a:pt x="4027" y="8053"/>
                </a:cubicBezTo>
                <a:cubicBezTo>
                  <a:pt x="1803" y="8053"/>
                  <a:pt x="0" y="6250"/>
                  <a:pt x="0" y="4027"/>
                </a:cubicBezTo>
                <a:cubicBezTo>
                  <a:pt x="0" y="1803"/>
                  <a:pt x="1803" y="0"/>
                  <a:pt x="4027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12700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1210" y="133350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7175" y="1383030"/>
            <a:ext cx="887793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论“主动高效新警务”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安徽公安新发展阶段一种创新的警务形态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作者： 张兵、吴章学、刘剑郁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2330" y="3881755"/>
            <a:ext cx="107829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</a:t>
            </a:r>
            <a:r>
              <a:rPr lang="zh-CN" altLang="en-US" sz="2800"/>
              <a:t>为坚决履行好党和人民赋予的新时代使命任务，立足主责主业，推深做实基层治理，全面深化警务机制改革，以更严密的防控、更全面的服务、更高效的警务，营造安全稳定的政治社会环境，全力护航社会高质量发展，积极构建主动高效新警务，已成为理论界与实务界探讨的热门课题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1665" y="339090"/>
            <a:ext cx="782193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论“主动高效新警务”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安徽公安新发展阶段一种创新的警务形态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321310" y="530225"/>
            <a:ext cx="404495" cy="196215"/>
          </a:xfrm>
          <a:prstGeom prst="triangle">
            <a:avLst/>
          </a:prstGeom>
          <a:solidFill>
            <a:srgbClr val="3E4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3435" y="3618865"/>
            <a:ext cx="10564495" cy="0"/>
          </a:xfrm>
          <a:prstGeom prst="line">
            <a:avLst/>
          </a:prstGeom>
          <a:ln w="28575"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031240" y="1771650"/>
            <a:ext cx="1143000" cy="1846580"/>
            <a:chOff x="1624" y="2790"/>
            <a:chExt cx="1800" cy="2908"/>
          </a:xfrm>
        </p:grpSpPr>
        <p:cxnSp>
          <p:nvCxnSpPr>
            <p:cNvPr id="7" name="直接箭头连接符 6"/>
            <p:cNvCxnSpPr/>
            <p:nvPr/>
          </p:nvCxnSpPr>
          <p:spPr>
            <a:xfrm flipH="1">
              <a:off x="2516" y="4590"/>
              <a:ext cx="15" cy="1109"/>
            </a:xfrm>
            <a:prstGeom prst="straightConnector1">
              <a:avLst/>
            </a:prstGeom>
            <a:ln w="22225">
              <a:solidFill>
                <a:srgbClr val="3E4A5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624" y="2790"/>
              <a:ext cx="1800" cy="1800"/>
              <a:chOff x="1389" y="3044"/>
              <a:chExt cx="1800" cy="18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389" y="3044"/>
                <a:ext cx="1800" cy="1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625" y="3280"/>
                <a:ext cx="1328" cy="1328"/>
              </a:xfrm>
              <a:prstGeom prst="ellipse">
                <a:avLst/>
              </a:prstGeom>
              <a:solidFill>
                <a:srgbClr val="3E4A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 flipV="1">
            <a:off x="4488180" y="3619500"/>
            <a:ext cx="1143000" cy="1846580"/>
            <a:chOff x="1624" y="2790"/>
            <a:chExt cx="1800" cy="2908"/>
          </a:xfrm>
        </p:grpSpPr>
        <p:cxnSp>
          <p:nvCxnSpPr>
            <p:cNvPr id="13" name="直接箭头连接符 12"/>
            <p:cNvCxnSpPr/>
            <p:nvPr/>
          </p:nvCxnSpPr>
          <p:spPr>
            <a:xfrm flipH="1">
              <a:off x="2516" y="4590"/>
              <a:ext cx="15" cy="1109"/>
            </a:xfrm>
            <a:prstGeom prst="straightConnector1">
              <a:avLst/>
            </a:prstGeom>
            <a:ln w="22225">
              <a:solidFill>
                <a:srgbClr val="3E4A5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624" y="2790"/>
              <a:ext cx="1800" cy="1800"/>
              <a:chOff x="1389" y="3044"/>
              <a:chExt cx="1800" cy="18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389" y="3044"/>
                <a:ext cx="1800" cy="1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25" y="3280"/>
                <a:ext cx="1328" cy="1328"/>
              </a:xfrm>
              <a:prstGeom prst="ellipse">
                <a:avLst/>
              </a:prstGeom>
              <a:solidFill>
                <a:srgbClr val="3E4A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064885" y="1771650"/>
            <a:ext cx="1143000" cy="1846580"/>
            <a:chOff x="1624" y="2790"/>
            <a:chExt cx="1800" cy="2908"/>
          </a:xfrm>
        </p:grpSpPr>
        <p:cxnSp>
          <p:nvCxnSpPr>
            <p:cNvPr id="18" name="直接箭头连接符 17"/>
            <p:cNvCxnSpPr/>
            <p:nvPr/>
          </p:nvCxnSpPr>
          <p:spPr>
            <a:xfrm flipH="1">
              <a:off x="2516" y="4590"/>
              <a:ext cx="15" cy="1109"/>
            </a:xfrm>
            <a:prstGeom prst="straightConnector1">
              <a:avLst/>
            </a:prstGeom>
            <a:ln w="22225">
              <a:solidFill>
                <a:srgbClr val="3E4A5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1624" y="2790"/>
              <a:ext cx="1800" cy="1800"/>
              <a:chOff x="1389" y="3044"/>
              <a:chExt cx="1800" cy="18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89" y="3044"/>
                <a:ext cx="1800" cy="1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625" y="3280"/>
                <a:ext cx="1328" cy="1328"/>
              </a:xfrm>
              <a:prstGeom prst="ellipse">
                <a:avLst/>
              </a:prstGeom>
              <a:solidFill>
                <a:srgbClr val="3E4A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V="1">
            <a:off x="9406890" y="3619500"/>
            <a:ext cx="1143000" cy="1846580"/>
            <a:chOff x="1624" y="2790"/>
            <a:chExt cx="1800" cy="2908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516" y="4590"/>
              <a:ext cx="15" cy="1109"/>
            </a:xfrm>
            <a:prstGeom prst="straightConnector1">
              <a:avLst/>
            </a:prstGeom>
            <a:ln w="22225">
              <a:solidFill>
                <a:srgbClr val="3E4A5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624" y="2790"/>
              <a:ext cx="1800" cy="1800"/>
              <a:chOff x="1389" y="3044"/>
              <a:chExt cx="1800" cy="18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389" y="3044"/>
                <a:ext cx="1800" cy="1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625" y="3280"/>
                <a:ext cx="1328" cy="1328"/>
              </a:xfrm>
              <a:prstGeom prst="ellipse">
                <a:avLst/>
              </a:prstGeom>
              <a:solidFill>
                <a:srgbClr val="3E4A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2289175" y="2159000"/>
            <a:ext cx="31108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0080"/>
                </a:solidFill>
                <a:sym typeface="+mn-ea"/>
              </a:rPr>
              <a:t>警务形态论与主动高效新警务的基本内涵</a:t>
            </a:r>
            <a:endParaRPr lang="zh-CN" altLang="en-US" sz="24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39025" y="2159000"/>
            <a:ext cx="31108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0080"/>
                </a:solidFill>
                <a:sym typeface="+mn-ea"/>
              </a:rPr>
              <a:t>世界警务形态改革的殷鉴</a:t>
            </a:r>
            <a:endParaRPr lang="zh-CN" altLang="en-US" sz="24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77315" y="4472940"/>
            <a:ext cx="3110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0080"/>
                </a:solidFill>
                <a:sym typeface="+mn-ea"/>
              </a:rPr>
              <a:t>主动高效新警务的目标形态阐释</a:t>
            </a:r>
            <a:endParaRPr lang="zh-CN" altLang="en-US" sz="24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96025" y="4472940"/>
            <a:ext cx="3110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0080"/>
                </a:solidFill>
                <a:sym typeface="+mn-ea"/>
              </a:rPr>
              <a:t>构建主动高效新警务的逻辑进路</a:t>
            </a:r>
            <a:endParaRPr lang="zh-CN" altLang="en-US" sz="2400" b="1">
              <a:solidFill>
                <a:srgbClr val="000080"/>
              </a:solidFill>
              <a:sym typeface="+mn-ea"/>
            </a:endParaRPr>
          </a:p>
        </p:txBody>
      </p:sp>
      <p:sp>
        <p:nvSpPr>
          <p:cNvPr id="31" name="iconfont-1187-868319"/>
          <p:cNvSpPr/>
          <p:nvPr/>
        </p:nvSpPr>
        <p:spPr>
          <a:xfrm>
            <a:off x="1350645" y="2091055"/>
            <a:ext cx="504825" cy="504190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iconfont-1187-868118"/>
          <p:cNvSpPr/>
          <p:nvPr/>
        </p:nvSpPr>
        <p:spPr>
          <a:xfrm>
            <a:off x="9760585" y="4660265"/>
            <a:ext cx="434340" cy="468630"/>
          </a:xfrm>
          <a:custGeom>
            <a:avLst/>
            <a:gdLst>
              <a:gd name="T0" fmla="*/ 10712 w 11708"/>
              <a:gd name="T1" fmla="*/ 21 h 12613"/>
              <a:gd name="T2" fmla="*/ 10456 w 11708"/>
              <a:gd name="T3" fmla="*/ 20 h 12613"/>
              <a:gd name="T4" fmla="*/ 10325 w 11708"/>
              <a:gd name="T5" fmla="*/ 47 h 12613"/>
              <a:gd name="T6" fmla="*/ 9395 w 11708"/>
              <a:gd name="T7" fmla="*/ 1216 h 12613"/>
              <a:gd name="T8" fmla="*/ 8433 w 11708"/>
              <a:gd name="T9" fmla="*/ 976 h 12613"/>
              <a:gd name="T10" fmla="*/ 7046 w 11708"/>
              <a:gd name="T11" fmla="*/ 1083 h 12613"/>
              <a:gd name="T12" fmla="*/ 4358 w 11708"/>
              <a:gd name="T13" fmla="*/ 2553 h 12613"/>
              <a:gd name="T14" fmla="*/ 3333 w 11708"/>
              <a:gd name="T15" fmla="*/ 3342 h 12613"/>
              <a:gd name="T16" fmla="*/ 1854 w 11708"/>
              <a:gd name="T17" fmla="*/ 3755 h 12613"/>
              <a:gd name="T18" fmla="*/ 728 w 11708"/>
              <a:gd name="T19" fmla="*/ 4023 h 12613"/>
              <a:gd name="T20" fmla="*/ 53 w 11708"/>
              <a:gd name="T21" fmla="*/ 4850 h 12613"/>
              <a:gd name="T22" fmla="*/ 32 w 11708"/>
              <a:gd name="T23" fmla="*/ 4916 h 12613"/>
              <a:gd name="T24" fmla="*/ 14 w 11708"/>
              <a:gd name="T25" fmla="*/ 4929 h 12613"/>
              <a:gd name="T26" fmla="*/ 0 w 11708"/>
              <a:gd name="T27" fmla="*/ 5056 h 12613"/>
              <a:gd name="T28" fmla="*/ 0 w 11708"/>
              <a:gd name="T29" fmla="*/ 5084 h 12613"/>
              <a:gd name="T30" fmla="*/ 0 w 11708"/>
              <a:gd name="T31" fmla="*/ 5282 h 12613"/>
              <a:gd name="T32" fmla="*/ 0 w 11708"/>
              <a:gd name="T33" fmla="*/ 5311 h 12613"/>
              <a:gd name="T34" fmla="*/ 15 w 11708"/>
              <a:gd name="T35" fmla="*/ 5466 h 12613"/>
              <a:gd name="T36" fmla="*/ 32 w 11708"/>
              <a:gd name="T37" fmla="*/ 5479 h 12613"/>
              <a:gd name="T38" fmla="*/ 320 w 11708"/>
              <a:gd name="T39" fmla="*/ 6494 h 12613"/>
              <a:gd name="T40" fmla="*/ 1657 w 11708"/>
              <a:gd name="T41" fmla="*/ 8578 h 12613"/>
              <a:gd name="T42" fmla="*/ 4450 w 11708"/>
              <a:gd name="T43" fmla="*/ 10985 h 12613"/>
              <a:gd name="T44" fmla="*/ 6401 w 11708"/>
              <a:gd name="T45" fmla="*/ 11632 h 12613"/>
              <a:gd name="T46" fmla="*/ 7491 w 11708"/>
              <a:gd name="T47" fmla="*/ 11224 h 12613"/>
              <a:gd name="T48" fmla="*/ 7750 w 11708"/>
              <a:gd name="T49" fmla="*/ 10617 h 12613"/>
              <a:gd name="T50" fmla="*/ 8144 w 11708"/>
              <a:gd name="T51" fmla="*/ 9057 h 12613"/>
              <a:gd name="T52" fmla="*/ 8945 w 11708"/>
              <a:gd name="T53" fmla="*/ 7679 h 12613"/>
              <a:gd name="T54" fmla="*/ 10341 w 11708"/>
              <a:gd name="T55" fmla="*/ 5606 h 12613"/>
              <a:gd name="T56" fmla="*/ 10610 w 11708"/>
              <a:gd name="T57" fmla="*/ 2746 h 12613"/>
              <a:gd name="T58" fmla="*/ 10473 w 11708"/>
              <a:gd name="T59" fmla="*/ 2318 h 12613"/>
              <a:gd name="T60" fmla="*/ 11658 w 11708"/>
              <a:gd name="T61" fmla="*/ 1351 h 12613"/>
              <a:gd name="T62" fmla="*/ 11683 w 11708"/>
              <a:gd name="T63" fmla="*/ 1246 h 12613"/>
              <a:gd name="T64" fmla="*/ 11683 w 11708"/>
              <a:gd name="T65" fmla="*/ 1001 h 12613"/>
              <a:gd name="T66" fmla="*/ 10712 w 11708"/>
              <a:gd name="T67" fmla="*/ 21 h 12613"/>
              <a:gd name="T68" fmla="*/ 8713 w 11708"/>
              <a:gd name="T69" fmla="*/ 2115 h 12613"/>
              <a:gd name="T70" fmla="*/ 6525 w 11708"/>
              <a:gd name="T71" fmla="*/ 3424 h 12613"/>
              <a:gd name="T72" fmla="*/ 4830 w 11708"/>
              <a:gd name="T73" fmla="*/ 5301 h 12613"/>
              <a:gd name="T74" fmla="*/ 2957 w 11708"/>
              <a:gd name="T75" fmla="*/ 6660 h 12613"/>
              <a:gd name="T76" fmla="*/ 2478 w 11708"/>
              <a:gd name="T77" fmla="*/ 6777 h 12613"/>
              <a:gd name="T78" fmla="*/ 2124 w 11708"/>
              <a:gd name="T79" fmla="*/ 6695 h 12613"/>
              <a:gd name="T80" fmla="*/ 1497 w 11708"/>
              <a:gd name="T81" fmla="*/ 5850 h 12613"/>
              <a:gd name="T82" fmla="*/ 1467 w 11708"/>
              <a:gd name="T83" fmla="*/ 5684 h 12613"/>
              <a:gd name="T84" fmla="*/ 1554 w 11708"/>
              <a:gd name="T85" fmla="*/ 5585 h 12613"/>
              <a:gd name="T86" fmla="*/ 3506 w 11708"/>
              <a:gd name="T87" fmla="*/ 5044 h 12613"/>
              <a:gd name="T88" fmla="*/ 5285 w 11708"/>
              <a:gd name="T89" fmla="*/ 3681 h 12613"/>
              <a:gd name="T90" fmla="*/ 6672 w 11708"/>
              <a:gd name="T91" fmla="*/ 2456 h 12613"/>
              <a:gd name="T92" fmla="*/ 8576 w 11708"/>
              <a:gd name="T93" fmla="*/ 2025 h 12613"/>
              <a:gd name="T94" fmla="*/ 8712 w 11708"/>
              <a:gd name="T95" fmla="*/ 2060 h 12613"/>
              <a:gd name="T96" fmla="*/ 8713 w 11708"/>
              <a:gd name="T97" fmla="*/ 2115 h 12613"/>
              <a:gd name="T98" fmla="*/ 10542 w 11708"/>
              <a:gd name="T99" fmla="*/ 1734 h 12613"/>
              <a:gd name="T100" fmla="*/ 9969 w 11708"/>
              <a:gd name="T101" fmla="*/ 1170 h 12613"/>
              <a:gd name="T102" fmla="*/ 10533 w 11708"/>
              <a:gd name="T103" fmla="*/ 598 h 12613"/>
              <a:gd name="T104" fmla="*/ 11105 w 11708"/>
              <a:gd name="T105" fmla="*/ 1161 h 12613"/>
              <a:gd name="T106" fmla="*/ 10542 w 11708"/>
              <a:gd name="T107" fmla="*/ 1734 h 12613"/>
              <a:gd name="T108" fmla="*/ 4679 w 11708"/>
              <a:gd name="T109" fmla="*/ 11663 h 12613"/>
              <a:gd name="T110" fmla="*/ 3078 w 11708"/>
              <a:gd name="T111" fmla="*/ 10636 h 12613"/>
              <a:gd name="T112" fmla="*/ 2902 w 11708"/>
              <a:gd name="T113" fmla="*/ 10642 h 12613"/>
              <a:gd name="T114" fmla="*/ 2568 w 11708"/>
              <a:gd name="T115" fmla="*/ 11810 h 12613"/>
              <a:gd name="T116" fmla="*/ 3422 w 11708"/>
              <a:gd name="T117" fmla="*/ 12610 h 12613"/>
              <a:gd name="T118" fmla="*/ 3848 w 11708"/>
              <a:gd name="T119" fmla="*/ 12613 h 12613"/>
              <a:gd name="T120" fmla="*/ 4739 w 11708"/>
              <a:gd name="T121" fmla="*/ 11817 h 12613"/>
              <a:gd name="T122" fmla="*/ 4679 w 11708"/>
              <a:gd name="T123" fmla="*/ 11663 h 12613"/>
              <a:gd name="T124" fmla="*/ 4679 w 11708"/>
              <a:gd name="T125" fmla="*/ 11663 h 12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08" h="12613">
                <a:moveTo>
                  <a:pt x="10712" y="21"/>
                </a:moveTo>
                <a:cubicBezTo>
                  <a:pt x="10627" y="18"/>
                  <a:pt x="10542" y="19"/>
                  <a:pt x="10456" y="20"/>
                </a:cubicBezTo>
                <a:cubicBezTo>
                  <a:pt x="10427" y="66"/>
                  <a:pt x="10358" y="9"/>
                  <a:pt x="10325" y="47"/>
                </a:cubicBezTo>
                <a:cubicBezTo>
                  <a:pt x="9728" y="203"/>
                  <a:pt x="9429" y="599"/>
                  <a:pt x="9395" y="1216"/>
                </a:cubicBezTo>
                <a:cubicBezTo>
                  <a:pt x="9078" y="1094"/>
                  <a:pt x="8763" y="1010"/>
                  <a:pt x="8433" y="976"/>
                </a:cubicBezTo>
                <a:cubicBezTo>
                  <a:pt x="7963" y="927"/>
                  <a:pt x="7502" y="974"/>
                  <a:pt x="7046" y="1083"/>
                </a:cubicBezTo>
                <a:cubicBezTo>
                  <a:pt x="6018" y="1331"/>
                  <a:pt x="5143" y="1861"/>
                  <a:pt x="4358" y="2553"/>
                </a:cubicBezTo>
                <a:cubicBezTo>
                  <a:pt x="4034" y="2839"/>
                  <a:pt x="3739" y="3160"/>
                  <a:pt x="3333" y="3342"/>
                </a:cubicBezTo>
                <a:cubicBezTo>
                  <a:pt x="2859" y="3553"/>
                  <a:pt x="2356" y="3651"/>
                  <a:pt x="1854" y="3755"/>
                </a:cubicBezTo>
                <a:cubicBezTo>
                  <a:pt x="1476" y="3833"/>
                  <a:pt x="1095" y="3895"/>
                  <a:pt x="728" y="4023"/>
                </a:cubicBezTo>
                <a:cubicBezTo>
                  <a:pt x="331" y="4162"/>
                  <a:pt x="116" y="4442"/>
                  <a:pt x="53" y="4850"/>
                </a:cubicBezTo>
                <a:cubicBezTo>
                  <a:pt x="50" y="4873"/>
                  <a:pt x="39" y="4894"/>
                  <a:pt x="32" y="4916"/>
                </a:cubicBezTo>
                <a:cubicBezTo>
                  <a:pt x="26" y="4925"/>
                  <a:pt x="20" y="4930"/>
                  <a:pt x="14" y="4929"/>
                </a:cubicBezTo>
                <a:cubicBezTo>
                  <a:pt x="9" y="4971"/>
                  <a:pt x="26" y="5016"/>
                  <a:pt x="0" y="5056"/>
                </a:cubicBezTo>
                <a:lnTo>
                  <a:pt x="0" y="5084"/>
                </a:lnTo>
                <a:cubicBezTo>
                  <a:pt x="22" y="5150"/>
                  <a:pt x="22" y="5216"/>
                  <a:pt x="0" y="5282"/>
                </a:cubicBezTo>
                <a:lnTo>
                  <a:pt x="0" y="5311"/>
                </a:lnTo>
                <a:cubicBezTo>
                  <a:pt x="28" y="5360"/>
                  <a:pt x="8" y="5415"/>
                  <a:pt x="15" y="5466"/>
                </a:cubicBezTo>
                <a:cubicBezTo>
                  <a:pt x="20" y="5466"/>
                  <a:pt x="26" y="5470"/>
                  <a:pt x="32" y="5479"/>
                </a:cubicBezTo>
                <a:cubicBezTo>
                  <a:pt x="100" y="5825"/>
                  <a:pt x="182" y="6167"/>
                  <a:pt x="320" y="6494"/>
                </a:cubicBezTo>
                <a:cubicBezTo>
                  <a:pt x="644" y="7267"/>
                  <a:pt x="1112" y="7948"/>
                  <a:pt x="1657" y="8578"/>
                </a:cubicBezTo>
                <a:cubicBezTo>
                  <a:pt x="2469" y="9518"/>
                  <a:pt x="3370" y="10357"/>
                  <a:pt x="4450" y="10985"/>
                </a:cubicBezTo>
                <a:cubicBezTo>
                  <a:pt x="5053" y="11336"/>
                  <a:pt x="5689" y="11607"/>
                  <a:pt x="6401" y="11632"/>
                </a:cubicBezTo>
                <a:cubicBezTo>
                  <a:pt x="6815" y="11647"/>
                  <a:pt x="7216" y="11591"/>
                  <a:pt x="7491" y="11224"/>
                </a:cubicBezTo>
                <a:cubicBezTo>
                  <a:pt x="7625" y="11045"/>
                  <a:pt x="7691" y="10831"/>
                  <a:pt x="7750" y="10617"/>
                </a:cubicBezTo>
                <a:cubicBezTo>
                  <a:pt x="7892" y="10100"/>
                  <a:pt x="7986" y="9571"/>
                  <a:pt x="8144" y="9057"/>
                </a:cubicBezTo>
                <a:cubicBezTo>
                  <a:pt x="8305" y="8535"/>
                  <a:pt x="8558" y="8071"/>
                  <a:pt x="8945" y="7679"/>
                </a:cubicBezTo>
                <a:cubicBezTo>
                  <a:pt x="9538" y="7075"/>
                  <a:pt x="10019" y="6392"/>
                  <a:pt x="10341" y="5606"/>
                </a:cubicBezTo>
                <a:cubicBezTo>
                  <a:pt x="10720" y="4681"/>
                  <a:pt x="10862" y="3731"/>
                  <a:pt x="10610" y="2746"/>
                </a:cubicBezTo>
                <a:cubicBezTo>
                  <a:pt x="10573" y="2601"/>
                  <a:pt x="10519" y="2460"/>
                  <a:pt x="10473" y="2318"/>
                </a:cubicBezTo>
                <a:cubicBezTo>
                  <a:pt x="11208" y="2202"/>
                  <a:pt x="11536" y="1935"/>
                  <a:pt x="11658" y="1351"/>
                </a:cubicBezTo>
                <a:cubicBezTo>
                  <a:pt x="11687" y="1326"/>
                  <a:pt x="11649" y="1269"/>
                  <a:pt x="11683" y="1246"/>
                </a:cubicBezTo>
                <a:lnTo>
                  <a:pt x="11683" y="1001"/>
                </a:lnTo>
                <a:cubicBezTo>
                  <a:pt x="11708" y="530"/>
                  <a:pt x="11169" y="0"/>
                  <a:pt x="10712" y="21"/>
                </a:cubicBezTo>
                <a:close/>
                <a:moveTo>
                  <a:pt x="8713" y="2115"/>
                </a:moveTo>
                <a:cubicBezTo>
                  <a:pt x="7823" y="2284"/>
                  <a:pt x="7160" y="2834"/>
                  <a:pt x="6525" y="3424"/>
                </a:cubicBezTo>
                <a:cubicBezTo>
                  <a:pt x="5905" y="3999"/>
                  <a:pt x="5362" y="4646"/>
                  <a:pt x="4830" y="5301"/>
                </a:cubicBezTo>
                <a:cubicBezTo>
                  <a:pt x="4327" y="5921"/>
                  <a:pt x="3724" y="6405"/>
                  <a:pt x="2957" y="6660"/>
                </a:cubicBezTo>
                <a:cubicBezTo>
                  <a:pt x="2802" y="6712"/>
                  <a:pt x="2638" y="6740"/>
                  <a:pt x="2478" y="6777"/>
                </a:cubicBezTo>
                <a:cubicBezTo>
                  <a:pt x="2347" y="6807"/>
                  <a:pt x="2235" y="6776"/>
                  <a:pt x="2124" y="6695"/>
                </a:cubicBezTo>
                <a:cubicBezTo>
                  <a:pt x="1826" y="6477"/>
                  <a:pt x="1597" y="6212"/>
                  <a:pt x="1497" y="5850"/>
                </a:cubicBezTo>
                <a:cubicBezTo>
                  <a:pt x="1482" y="5796"/>
                  <a:pt x="1476" y="5739"/>
                  <a:pt x="1467" y="5684"/>
                </a:cubicBezTo>
                <a:cubicBezTo>
                  <a:pt x="1456" y="5615"/>
                  <a:pt x="1473" y="5584"/>
                  <a:pt x="1554" y="5585"/>
                </a:cubicBezTo>
                <a:cubicBezTo>
                  <a:pt x="2257" y="5596"/>
                  <a:pt x="2897" y="5370"/>
                  <a:pt x="3506" y="5044"/>
                </a:cubicBezTo>
                <a:cubicBezTo>
                  <a:pt x="4172" y="4686"/>
                  <a:pt x="4738" y="4197"/>
                  <a:pt x="5285" y="3681"/>
                </a:cubicBezTo>
                <a:cubicBezTo>
                  <a:pt x="5733" y="3257"/>
                  <a:pt x="6159" y="2807"/>
                  <a:pt x="6672" y="2456"/>
                </a:cubicBezTo>
                <a:cubicBezTo>
                  <a:pt x="7250" y="2059"/>
                  <a:pt x="7882" y="1903"/>
                  <a:pt x="8576" y="2025"/>
                </a:cubicBezTo>
                <a:cubicBezTo>
                  <a:pt x="8622" y="2033"/>
                  <a:pt x="8667" y="2048"/>
                  <a:pt x="8712" y="2060"/>
                </a:cubicBezTo>
                <a:cubicBezTo>
                  <a:pt x="8730" y="2078"/>
                  <a:pt x="8729" y="2096"/>
                  <a:pt x="8713" y="2115"/>
                </a:cubicBezTo>
                <a:close/>
                <a:moveTo>
                  <a:pt x="10542" y="1734"/>
                </a:moveTo>
                <a:cubicBezTo>
                  <a:pt x="10236" y="1738"/>
                  <a:pt x="9974" y="1480"/>
                  <a:pt x="9969" y="1170"/>
                </a:cubicBezTo>
                <a:cubicBezTo>
                  <a:pt x="9965" y="863"/>
                  <a:pt x="10223" y="602"/>
                  <a:pt x="10533" y="598"/>
                </a:cubicBezTo>
                <a:cubicBezTo>
                  <a:pt x="10843" y="595"/>
                  <a:pt x="11101" y="849"/>
                  <a:pt x="11105" y="1161"/>
                </a:cubicBezTo>
                <a:cubicBezTo>
                  <a:pt x="11109" y="1469"/>
                  <a:pt x="10852" y="1730"/>
                  <a:pt x="10542" y="1734"/>
                </a:cubicBezTo>
                <a:close/>
                <a:moveTo>
                  <a:pt x="4679" y="11663"/>
                </a:moveTo>
                <a:cubicBezTo>
                  <a:pt x="4101" y="11390"/>
                  <a:pt x="3575" y="11034"/>
                  <a:pt x="3078" y="10636"/>
                </a:cubicBezTo>
                <a:cubicBezTo>
                  <a:pt x="3007" y="10579"/>
                  <a:pt x="2963" y="10583"/>
                  <a:pt x="2902" y="10642"/>
                </a:cubicBezTo>
                <a:cubicBezTo>
                  <a:pt x="2563" y="10967"/>
                  <a:pt x="2436" y="11355"/>
                  <a:pt x="2568" y="11810"/>
                </a:cubicBezTo>
                <a:cubicBezTo>
                  <a:pt x="2693" y="12243"/>
                  <a:pt x="2998" y="12493"/>
                  <a:pt x="3422" y="12610"/>
                </a:cubicBezTo>
                <a:cubicBezTo>
                  <a:pt x="3564" y="12611"/>
                  <a:pt x="3706" y="12612"/>
                  <a:pt x="3848" y="12613"/>
                </a:cubicBezTo>
                <a:cubicBezTo>
                  <a:pt x="4294" y="12515"/>
                  <a:pt x="4594" y="12254"/>
                  <a:pt x="4739" y="11817"/>
                </a:cubicBezTo>
                <a:cubicBezTo>
                  <a:pt x="4763" y="11744"/>
                  <a:pt x="4760" y="11701"/>
                  <a:pt x="4679" y="11663"/>
                </a:cubicBezTo>
                <a:close/>
                <a:moveTo>
                  <a:pt x="4679" y="1166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iconfont-1187-868125"/>
          <p:cNvSpPr/>
          <p:nvPr/>
        </p:nvSpPr>
        <p:spPr>
          <a:xfrm>
            <a:off x="4888865" y="4633595"/>
            <a:ext cx="342265" cy="521970"/>
          </a:xfrm>
          <a:custGeom>
            <a:avLst/>
            <a:gdLst>
              <a:gd name="T0" fmla="*/ 2621 w 8263"/>
              <a:gd name="T1" fmla="*/ 2307 h 12594"/>
              <a:gd name="T2" fmla="*/ 3643 w 8263"/>
              <a:gd name="T3" fmla="*/ 1308 h 12594"/>
              <a:gd name="T4" fmla="*/ 4777 w 8263"/>
              <a:gd name="T5" fmla="*/ 1308 h 12594"/>
              <a:gd name="T6" fmla="*/ 5799 w 8263"/>
              <a:gd name="T7" fmla="*/ 2307 h 12594"/>
              <a:gd name="T8" fmla="*/ 5799 w 8263"/>
              <a:gd name="T9" fmla="*/ 4735 h 12594"/>
              <a:gd name="T10" fmla="*/ 7139 w 8263"/>
              <a:gd name="T11" fmla="*/ 4735 h 12594"/>
              <a:gd name="T12" fmla="*/ 7139 w 8263"/>
              <a:gd name="T13" fmla="*/ 2307 h 12594"/>
              <a:gd name="T14" fmla="*/ 4777 w 8263"/>
              <a:gd name="T15" fmla="*/ 0 h 12594"/>
              <a:gd name="T16" fmla="*/ 3643 w 8263"/>
              <a:gd name="T17" fmla="*/ 0 h 12594"/>
              <a:gd name="T18" fmla="*/ 1282 w 8263"/>
              <a:gd name="T19" fmla="*/ 2307 h 12594"/>
              <a:gd name="T20" fmla="*/ 1282 w 8263"/>
              <a:gd name="T21" fmla="*/ 3426 h 12594"/>
              <a:gd name="T22" fmla="*/ 2621 w 8263"/>
              <a:gd name="T23" fmla="*/ 3426 h 12594"/>
              <a:gd name="T24" fmla="*/ 2621 w 8263"/>
              <a:gd name="T25" fmla="*/ 2307 h 12594"/>
              <a:gd name="T26" fmla="*/ 0 w 8263"/>
              <a:gd name="T27" fmla="*/ 5432 h 12594"/>
              <a:gd name="T28" fmla="*/ 0 w 8263"/>
              <a:gd name="T29" fmla="*/ 9095 h 12594"/>
              <a:gd name="T30" fmla="*/ 3581 w 8263"/>
              <a:gd name="T31" fmla="*/ 12594 h 12594"/>
              <a:gd name="T32" fmla="*/ 4683 w 8263"/>
              <a:gd name="T33" fmla="*/ 12594 h 12594"/>
              <a:gd name="T34" fmla="*/ 8263 w 8263"/>
              <a:gd name="T35" fmla="*/ 9095 h 12594"/>
              <a:gd name="T36" fmla="*/ 8263 w 8263"/>
              <a:gd name="T37" fmla="*/ 5432 h 12594"/>
              <a:gd name="T38" fmla="*/ 0 w 8263"/>
              <a:gd name="T39" fmla="*/ 5432 h 12594"/>
              <a:gd name="T40" fmla="*/ 4656 w 8263"/>
              <a:gd name="T41" fmla="*/ 8691 h 12594"/>
              <a:gd name="T42" fmla="*/ 4656 w 8263"/>
              <a:gd name="T43" fmla="*/ 10294 h 12594"/>
              <a:gd name="T44" fmla="*/ 4299 w 8263"/>
              <a:gd name="T45" fmla="*/ 10643 h 12594"/>
              <a:gd name="T46" fmla="*/ 3942 w 8263"/>
              <a:gd name="T47" fmla="*/ 10294 h 12594"/>
              <a:gd name="T48" fmla="*/ 3942 w 8263"/>
              <a:gd name="T49" fmla="*/ 8691 h 12594"/>
              <a:gd name="T50" fmla="*/ 3369 w 8263"/>
              <a:gd name="T51" fmla="*/ 7851 h 12594"/>
              <a:gd name="T52" fmla="*/ 4301 w 8263"/>
              <a:gd name="T53" fmla="*/ 6940 h 12594"/>
              <a:gd name="T54" fmla="*/ 5232 w 8263"/>
              <a:gd name="T55" fmla="*/ 7851 h 12594"/>
              <a:gd name="T56" fmla="*/ 4656 w 8263"/>
              <a:gd name="T57" fmla="*/ 8691 h 12594"/>
              <a:gd name="T58" fmla="*/ 4656 w 8263"/>
              <a:gd name="T59" fmla="*/ 8691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263" h="12594">
                <a:moveTo>
                  <a:pt x="2621" y="2307"/>
                </a:moveTo>
                <a:cubicBezTo>
                  <a:pt x="2622" y="1756"/>
                  <a:pt x="3079" y="1309"/>
                  <a:pt x="3643" y="1308"/>
                </a:cubicBezTo>
                <a:lnTo>
                  <a:pt x="4777" y="1308"/>
                </a:lnTo>
                <a:cubicBezTo>
                  <a:pt x="5341" y="1309"/>
                  <a:pt x="5798" y="1756"/>
                  <a:pt x="5799" y="2307"/>
                </a:cubicBezTo>
                <a:lnTo>
                  <a:pt x="5799" y="4735"/>
                </a:lnTo>
                <a:lnTo>
                  <a:pt x="7139" y="4735"/>
                </a:lnTo>
                <a:lnTo>
                  <a:pt x="7139" y="2307"/>
                </a:lnTo>
                <a:cubicBezTo>
                  <a:pt x="7138" y="1033"/>
                  <a:pt x="6082" y="0"/>
                  <a:pt x="4777" y="0"/>
                </a:cubicBezTo>
                <a:lnTo>
                  <a:pt x="3643" y="0"/>
                </a:lnTo>
                <a:cubicBezTo>
                  <a:pt x="2339" y="0"/>
                  <a:pt x="1282" y="1033"/>
                  <a:pt x="1282" y="2307"/>
                </a:cubicBezTo>
                <a:lnTo>
                  <a:pt x="1282" y="3426"/>
                </a:lnTo>
                <a:lnTo>
                  <a:pt x="2621" y="3426"/>
                </a:lnTo>
                <a:lnTo>
                  <a:pt x="2621" y="2307"/>
                </a:lnTo>
                <a:close/>
                <a:moveTo>
                  <a:pt x="0" y="5432"/>
                </a:moveTo>
                <a:lnTo>
                  <a:pt x="0" y="9095"/>
                </a:lnTo>
                <a:cubicBezTo>
                  <a:pt x="0" y="11029"/>
                  <a:pt x="1603" y="12594"/>
                  <a:pt x="3581" y="12594"/>
                </a:cubicBezTo>
                <a:lnTo>
                  <a:pt x="4683" y="12594"/>
                </a:lnTo>
                <a:cubicBezTo>
                  <a:pt x="6660" y="12594"/>
                  <a:pt x="8263" y="11028"/>
                  <a:pt x="8263" y="9095"/>
                </a:cubicBezTo>
                <a:lnTo>
                  <a:pt x="8263" y="5432"/>
                </a:lnTo>
                <a:lnTo>
                  <a:pt x="0" y="5432"/>
                </a:lnTo>
                <a:close/>
                <a:moveTo>
                  <a:pt x="4656" y="8691"/>
                </a:moveTo>
                <a:lnTo>
                  <a:pt x="4656" y="10294"/>
                </a:lnTo>
                <a:cubicBezTo>
                  <a:pt x="4656" y="10486"/>
                  <a:pt x="4496" y="10643"/>
                  <a:pt x="4299" y="10643"/>
                </a:cubicBezTo>
                <a:cubicBezTo>
                  <a:pt x="4102" y="10643"/>
                  <a:pt x="3942" y="10486"/>
                  <a:pt x="3942" y="10294"/>
                </a:cubicBezTo>
                <a:lnTo>
                  <a:pt x="3942" y="8691"/>
                </a:lnTo>
                <a:cubicBezTo>
                  <a:pt x="3606" y="8553"/>
                  <a:pt x="3369" y="8229"/>
                  <a:pt x="3369" y="7851"/>
                </a:cubicBezTo>
                <a:cubicBezTo>
                  <a:pt x="3369" y="7348"/>
                  <a:pt x="3786" y="6940"/>
                  <a:pt x="4301" y="6940"/>
                </a:cubicBezTo>
                <a:cubicBezTo>
                  <a:pt x="4815" y="6940"/>
                  <a:pt x="5232" y="7348"/>
                  <a:pt x="5232" y="7851"/>
                </a:cubicBezTo>
                <a:cubicBezTo>
                  <a:pt x="5232" y="8230"/>
                  <a:pt x="4994" y="8555"/>
                  <a:pt x="4656" y="8691"/>
                </a:cubicBezTo>
                <a:close/>
                <a:moveTo>
                  <a:pt x="4656" y="869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4" name="iconfont-11920-5700798"/>
          <p:cNvSpPr/>
          <p:nvPr/>
        </p:nvSpPr>
        <p:spPr>
          <a:xfrm>
            <a:off x="6423025" y="2091055"/>
            <a:ext cx="425450" cy="423545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0" y="830580"/>
            <a:ext cx="12214225" cy="0"/>
          </a:xfrm>
          <a:prstGeom prst="line">
            <a:avLst/>
          </a:prstGeom>
          <a:ln>
            <a:solidFill>
              <a:srgbClr val="3E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05435" y="1167130"/>
            <a:ext cx="7984490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/>
              <a:t>       </a:t>
            </a:r>
            <a:r>
              <a:rPr lang="zh-CN" altLang="en-US" sz="2800" b="1"/>
              <a:t>本文能够紧扣当前全面深化公安改革的目标任务、难点和基本路径的时代主题，以“主动高效新警务”为中心论点，以安徽公安新发展阶段创新的警务形态为切入点，全面系统论述“主动高效新警务”，体现了作者密切关注现实，力求解决现实中的突出的热点问题。论文针对“主动高效新警务”问题，提出打造主动高效新警务具体的逻辑进路，在当前警务改革的赶考之路上交上一份安徽模式的答卷。这不论是在理论上，还是对于公安实务，尤其是推动法治公安建设，都有很好的现实意义和指导价值。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621665" y="370205"/>
            <a:ext cx="3708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218" name="Picture 4" descr="5"/>
          <p:cNvPicPr>
            <a:picLocks noGrp="1" noChangeAspect="1"/>
          </p:cNvPicPr>
          <p:nvPr/>
        </p:nvPicPr>
        <p:blipFill>
          <a:blip r:embed="rId1"/>
          <a:srcRect t="3816"/>
          <a:stretch>
            <a:fillRect/>
          </a:stretch>
        </p:blipFill>
        <p:spPr>
          <a:xfrm>
            <a:off x="8816340" y="1446530"/>
            <a:ext cx="2861945" cy="1534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40" y="3397250"/>
            <a:ext cx="2872105" cy="192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1"/>
          <p:cNvSpPr>
            <a:spLocks noChangeAspect="1"/>
          </p:cNvSpPr>
          <p:nvPr/>
        </p:nvSpPr>
        <p:spPr>
          <a:xfrm>
            <a:off x="425450" y="326390"/>
            <a:ext cx="2884805" cy="28848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53" h="8053">
                <a:moveTo>
                  <a:pt x="4027" y="0"/>
                </a:moveTo>
                <a:cubicBezTo>
                  <a:pt x="6250" y="0"/>
                  <a:pt x="8053" y="1803"/>
                  <a:pt x="8053" y="4027"/>
                </a:cubicBezTo>
                <a:cubicBezTo>
                  <a:pt x="8053" y="6250"/>
                  <a:pt x="6250" y="8053"/>
                  <a:pt x="4027" y="8053"/>
                </a:cubicBezTo>
                <a:cubicBezTo>
                  <a:pt x="1803" y="8053"/>
                  <a:pt x="0" y="6250"/>
                  <a:pt x="0" y="4027"/>
                </a:cubicBezTo>
                <a:cubicBezTo>
                  <a:pt x="0" y="1803"/>
                  <a:pt x="1803" y="0"/>
                  <a:pt x="4027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12700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9760" y="389255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85895" y="984885"/>
            <a:ext cx="7350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案例视角下袭警罪之新解析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——严打袭警行为维护执法权威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作者：赵恒裕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5935" y="3388995"/>
            <a:ext cx="1120076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</a:t>
            </a:r>
            <a:r>
              <a:rPr lang="zh-CN" altLang="en-US" sz="2800"/>
              <a:t>有学者指出，对社会危害程度不同的犯罪行为匹配适体的罪名，形成轻重有别的科学合理的刑法罪名体系，是国家刑事法治治理现代化发展方向的具体体现。袭警罪的立法进程，也反映出我国刑事立法体系正朝着更为科学合理的方向发展。自2021年3月1日“袭警罪”正式施行以来，众多嫌疑人因涉嫌袭警罪被刑事拘留、起诉或者判决，如何正确理解与适用袭警罪，成为理论界与实务界共同关注和探讨的热门话题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ISLIDE.PICTURE" val="#123455;"/>
</p:tagLst>
</file>

<file path=ppt/tags/tag10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1_3"/>
  <p:tag name="KSO_WM_UNIT_ID" val="diagram20187604_3*q_h_i*1_1_3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2_1"/>
  <p:tag name="KSO_WM_UNIT_ID" val="diagram20187604_3*q_h_i*1_2_1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LINE_FORE_SCHEMECOLOR_INDEX" val="6"/>
  <p:tag name="KSO_WM_UNIT_LINE_FILL_TYPE" val="2"/>
</p:tagLst>
</file>

<file path=ppt/tags/tag12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3_1"/>
  <p:tag name="KSO_WM_UNIT_ID" val="diagram20187604_3*q_h_i*1_3_1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LINE_FORE_SCHEMECOLOR_INDEX" val="7"/>
  <p:tag name="KSO_WM_UNIT_LINE_FILL_TYPE" val="2"/>
</p:tagLst>
</file>

<file path=ppt/tags/tag13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4_1"/>
  <p:tag name="KSO_WM_UNIT_ID" val="diagram20187604_3*q_h_i*1_4_1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LINE_FORE_SCHEMECOLOR_INDEX" val="8"/>
  <p:tag name="KSO_WM_UNIT_LINE_FILL_TYPE" val="2"/>
</p:tagLst>
</file>

<file path=ppt/tags/tag14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1_1"/>
  <p:tag name="KSO_WM_UNIT_ID" val="diagram20187604_3*q_h_i*1_1_1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LINE_FORE_SCHEMECOLOR_INDEX" val="5"/>
  <p:tag name="KSO_WM_UNIT_LINE_FILL_TYPE" val="2"/>
</p:tagLst>
</file>

<file path=ppt/tags/tag15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5"/>
  <p:tag name="KSO_WM_UNIT_ID" val="diagram20187604_3*q_i*1_5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1"/>
  <p:tag name="KSO_WM_UNIT_ID" val="diagram20187604_3*q_i*1_1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3"/>
  <p:tag name="KSO_WM_UNIT_ID" val="diagram20187604_3*q_i*1_3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4"/>
  <p:tag name="KSO_WM_UNIT_ID" val="diagram20187604_3*q_i*1_4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6"/>
  <p:tag name="KSO_WM_UNIT_ID" val="diagram20187604_3*q_i*1_6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ISLIDE.ICON" val="#405338;#405332;#405333;#407328;"/>
</p:tagLst>
</file>

<file path=ppt/tags/tag20.xml><?xml version="1.0" encoding="utf-8"?>
<p:tagLst xmlns:p="http://schemas.openxmlformats.org/presentationml/2006/main">
  <p:tag name="KSO_WM_TEMPLATE_CATEGORY" val="diagram"/>
  <p:tag name="KSO_WM_TEMPLATE_INDEX" val="20187604"/>
  <p:tag name="KSO_WM_UNIT_TYPE" val="q_i"/>
  <p:tag name="KSO_WM_UNIT_INDEX" val="1_2"/>
  <p:tag name="KSO_WM_UNIT_ID" val="diagram20187604_3*q_i*1_2"/>
  <p:tag name="KSO_WM_UNIT_LAYERLEVEL" val="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ISLIDE.ICON" val="#407153;"/>
</p:tagLst>
</file>

<file path=ppt/tags/tag2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4_2"/>
  <p:tag name="KSO_WM_UNIT_ID" val="diagram20187604_3*q_h_i*1_4_2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2_2"/>
  <p:tag name="KSO_WM_UNIT_ID" val="diagram20187604_3*q_h_i*1_2_2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1_2"/>
  <p:tag name="KSO_WM_UNIT_ID" val="diagram20187604_3*q_h_i*1_1_2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3_3"/>
  <p:tag name="KSO_WM_UNIT_ID" val="diagram20187604_3*q_h_i*1_3_3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2_3"/>
  <p:tag name="KSO_WM_UNIT_ID" val="diagram20187604_3*q_h_i*1_2_3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4_3"/>
  <p:tag name="KSO_WM_UNIT_ID" val="diagram20187604_3*q_h_i*1_4_3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87604"/>
  <p:tag name="KSO_WM_UNIT_TYPE" val="q_h_i"/>
  <p:tag name="KSO_WM_UNIT_INDEX" val="1_3_2"/>
  <p:tag name="KSO_WM_UNIT_ID" val="diagram20187604_3*q_h_i*1_3_2"/>
  <p:tag name="KSO_WM_UNIT_LAYERLEVEL" val="1_1_1"/>
  <p:tag name="KSO_WM_BEAUTIFY_FLAG" val="#wm#"/>
  <p:tag name="KSO_WM_TAG_VERSION" val="1.0"/>
  <p:tag name="KSO_WM_DIAGRAM_GROUP_CODE" val="q1-1"/>
  <p:tag name="KSO_WM_UNIT_HIGHLIGHT" val="0"/>
  <p:tag name="KSO_WM_UNIT_COMPATIBLE" val="0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WPS 演示</Application>
  <PresentationFormat>宽屏</PresentationFormat>
  <Paragraphs>103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思源黑体</vt:lpstr>
      <vt:lpstr>FZQingKeBenYueSongS-R-GB</vt:lpstr>
      <vt:lpstr>Calibri</vt:lpstr>
      <vt:lpstr>Arial Rounded MT Bold</vt:lpstr>
      <vt:lpstr>Arial Unicode MS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李光懿</cp:lastModifiedBy>
  <cp:revision>42</cp:revision>
  <dcterms:created xsi:type="dcterms:W3CDTF">2022-09-25T15:38:00Z</dcterms:created>
  <dcterms:modified xsi:type="dcterms:W3CDTF">2022-09-26T01:47:27Z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  <property fmtid="{D5CDD505-2E9C-101B-9397-08002B2CF9AE}" pid="3" name="ICV">
    <vt:lpwstr>A8FB5F7DE05C41DBFA753063F89792FC</vt:lpwstr>
  </property>
</Properties>
</file>