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"/>
  </p:notesMasterIdLst>
  <p:handoutMasterIdLst>
    <p:handoutMasterId r:id="rId19"/>
  </p:handoutMasterIdLst>
  <p:sldIdLst>
    <p:sldId id="256" r:id="rId4"/>
    <p:sldId id="886" r:id="rId6"/>
    <p:sldId id="1417" r:id="rId7"/>
    <p:sldId id="1418" r:id="rId8"/>
    <p:sldId id="1416" r:id="rId9"/>
    <p:sldId id="1409" r:id="rId10"/>
    <p:sldId id="1410" r:id="rId11"/>
    <p:sldId id="1411" r:id="rId12"/>
    <p:sldId id="1412" r:id="rId13"/>
    <p:sldId id="1413" r:id="rId14"/>
    <p:sldId id="1414" r:id="rId15"/>
    <p:sldId id="1415" r:id="rId16"/>
    <p:sldId id="1419" r:id="rId17"/>
    <p:sldId id="1363" r:id="rId18"/>
  </p:sldIdLst>
  <p:sldSz cx="9144000" cy="6858000" type="screen4x3"/>
  <p:notesSz cx="6858000" cy="9144000"/>
  <p:kinsoku lang="zh-CN" invalStChars="!%),.:;?]}¨·ˇˉ་―‖’”…‰∶、。〃々〉》」』】〕〗！＂＇％），．：；？］｀｜｝～￠" invalEndChars="([{·‘“〈《「『【〔〖（．［｛￡￥"/>
  <p:defaultTextStyle>
    <a:defPPr>
      <a:defRPr lang="zh-CN"/>
    </a:defPPr>
    <a:lvl1pPr marL="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1pPr>
    <a:lvl2pPr marL="457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2pPr>
    <a:lvl3pPr marL="914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3pPr>
    <a:lvl4pPr marL="13716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4pPr>
    <a:lvl5pPr marL="18288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5pPr>
    <a:lvl6pPr marL="22860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6pPr>
    <a:lvl7pPr marL="27432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7pPr>
    <a:lvl8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8pPr>
    <a:lvl9pPr marL="3200400" indent="0" algn="l" defTabSz="914400" eaLnBrk="1" fontAlgn="auto" latinLnBrk="0" hangingPunct="1">
      <a:buNone/>
      <a:defRPr sz="1800" kern="1200">
        <a:solidFill>
          <a:schemeClr val="tx1"/>
        </a:solidFill>
        <a:latin typeface="Times New Roman" panose="02020603050405020304" charset="0"/>
        <a:ea typeface="宋体" panose="02010600030101010101" pitchFamily="2" charset="-122"/>
        <a:cs typeface="Times New Roman" panose="0202060305040502030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9966FF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84" y="52"/>
      </p:cViewPr>
      <p:guideLst>
        <p:guide orient="horz" pos="2212"/>
        <p:guide pos="28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0" y="0"/>
      </p:cViewPr>
      <p:guideLst>
        <p:guide orient="horz" pos="2949"/>
        <p:guide pos="2128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handoutMaster" Target="handoutMasters/handoutMaster1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"/>
          <p:cNvSpPr>
            <a:spLocks noGrp="1"/>
          </p:cNvSpPr>
          <p:nvPr>
            <p:ph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l"/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9" name="文本框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fld id="{CAD2D6BD-DE1B-4B5F-8B41-2702339687B9}" type="datetime1">
              <a:rPr lang="zh-CN" altLang="en-US" sz="120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0" name="文本框"/>
          <p:cNvSpPr>
            <a:spLocks noGrp="1"/>
          </p:cNvSpPr>
          <p:nvPr>
            <p:ph type="ftr" idx="2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l"/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11" name="文本框"/>
          <p:cNvSpPr>
            <a:spLocks noGrp="1"/>
          </p:cNvSpPr>
          <p:nvPr>
            <p:ph type="sldNum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"/>
          <p:cNvSpPr>
            <a:spLocks noGrp="1"/>
          </p:cNvSpPr>
          <p:nvPr>
            <p:ph type="sldNum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r"/>
            <a:fld id="{CAD2D6BD-DE1B-4B5F-8B41-2702339687B9}" type="slidenum">
              <a:rPr lang="en-US" altLang="zh-CN" sz="1200" u="none" strike="noStrike" kern="1200" cap="none" spc="0" baseline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2" name="文本框"/>
          <p:cNvSpPr>
            <a:spLocks noGrp="1"/>
          </p:cNvSpPr>
          <p:nvPr>
            <p:ph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l"/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3" name="文本框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pPr algn="r"/>
            <a:fld id="{CAD2D6BD-DE1B-4B5F-8B41-2702339687B9}" type="datetime1">
              <a:rPr lang="zh-CN" altLang="en-US" sz="1200"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  <p:sp>
        <p:nvSpPr>
          <p:cNvPr id="4" name="对象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</a:ln>
        </p:spPr>
      </p:sp>
      <p:sp>
        <p:nvSpPr>
          <p:cNvPr id="5" name="文本框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t" anchorCtr="0"/>
          <a:lstStyle/>
          <a:p>
            <a:r>
              <a:rPr lang="zh-CN" altLang="en-US"/>
              <a:t>单击此处编辑母版文本样式</a:t>
            </a:r>
            <a:endParaRPr lang="en-US" altLang="zh-CN"/>
          </a:p>
          <a:p>
            <a:pPr lvl="1"/>
            <a:r>
              <a:rPr lang="zh-CN" altLang="en-US"/>
              <a:t>第二级</a:t>
            </a:r>
            <a:endParaRPr lang="en-US" altLang="zh-CN"/>
          </a:p>
          <a:p>
            <a:pPr lvl="2"/>
            <a:r>
              <a:rPr lang="zh-CN" altLang="en-US"/>
              <a:t>第三级</a:t>
            </a:r>
            <a:endParaRPr lang="en-US" altLang="zh-CN"/>
          </a:p>
          <a:p>
            <a:pPr lvl="3"/>
            <a:r>
              <a:rPr lang="zh-CN" altLang="en-US"/>
              <a:t>第四级</a:t>
            </a:r>
            <a:endParaRPr lang="en-US" altLang="zh-CN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idx="4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algn="l"/>
            <a:endParaRPr lang="zh-CN" altLang="en-US" sz="1200"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1pPr>
    <a:lvl2pPr marL="4572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2pPr>
    <a:lvl3pPr marL="9144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3pPr>
    <a:lvl4pPr marL="13716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4pPr>
    <a:lvl5pPr marL="18288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5pPr>
    <a:lvl6pPr marL="22860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6pPr>
    <a:lvl7pPr marL="27432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7pPr>
    <a:lvl8pPr marL="32004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8pPr>
    <a:lvl9pPr marL="3200400" indent="0" algn="l" defTabSz="914400" eaLnBrk="1" fontAlgn="auto" latinLnBrk="0" hangingPunct="1">
      <a:buNone/>
      <a:defRPr sz="1200" kern="1200">
        <a:solidFill>
          <a:schemeClr val="tx1"/>
        </a:solidFill>
        <a:latin typeface="Calibri" panose="020F0502020204030204" charset="0"/>
        <a:ea typeface="宋体" panose="02010600030101010101" pitchFamily="2" charset="-122"/>
        <a:cs typeface="Calibri" panose="020F050202020403020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  <p:txBody>
          <a:bodyPr vert="horz" wrap="square" lIns="91440" tIns="45720" rIns="91440" bIns="45720" anchor="b" anchorCtr="0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CAD2D6BD-DE1B-4B5F-8B41-2702339687B9}" type="slidenum"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Calibri" panose="020F0502020204030204" charset="0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Calibri" panose="020F050202020403020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Tm="0"/>
    </mc:Choice>
    <mc:Fallback>
      <p:transition advTm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64110" y="6021360"/>
            <a:ext cx="3657917" cy="5791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79390" y="5239"/>
            <a:ext cx="1060796" cy="9937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框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框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文本框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14870-5082-4025-BC8A-5E070B8EB77D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文本框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框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0D155-3BB6-43CF-9AC4-BC63A66E74A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image" Target="../media/image4.jpeg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2400" kern="1200" baseline="0">
          <a:solidFill>
            <a:schemeClr val="tx1"/>
          </a:solidFill>
          <a:latin typeface="Arial" panose="020B0604020202020204" pitchFamily="34" charset="0"/>
          <a:ea typeface="黑体" panose="02010609060101010101" charset="-122"/>
          <a:cs typeface="Arial" panose="020B0604020202020204" pitchFamily="3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defTabSz="914400" eaLnBrk="1" fontAlgn="auto" latinLnBrk="0" hangingPunct="1">
        <a:spcBef>
          <a:spcPts val="0"/>
        </a:spcBef>
        <a:buNone/>
        <a:defRPr sz="2400" kern="1200" baseline="0">
          <a:solidFill>
            <a:schemeClr val="tx1"/>
          </a:solidFill>
          <a:latin typeface="Arial" panose="020B0604020202020204" pitchFamily="34" charset="0"/>
          <a:ea typeface="黑体" panose="02010609060101010101" charset="-122"/>
          <a:cs typeface="Arial" panose="020B0604020202020204" pitchFamily="34" charset="0"/>
        </a:defRPr>
      </a:lvl1pPr>
    </p:titleStyle>
    <p:bodyStyle>
      <a:lvl1pPr marL="342900" indent="-3429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1pPr>
      <a:lvl2pPr marL="742950" indent="-28575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2pPr>
      <a:lvl3pPr marL="1143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3pPr>
      <a:lvl4pPr marL="16002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4pPr>
      <a:lvl5pPr marL="20574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5pPr>
      <a:lvl6pPr marL="25146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6pPr>
      <a:lvl7pPr marL="29718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7pPr>
      <a:lvl8pPr marL="3429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8pPr>
      <a:lvl9pPr marL="3429000" indent="-228600" algn="l" defTabSz="914400" eaLnBrk="1" fontAlgn="auto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charset="0"/>
          <a:ea typeface="宋体" panose="02010600030101010101" pitchFamily="2" charset="-122"/>
          <a:cs typeface="Times New Roman" panose="0202060305040502030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" descr="图片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  <p:sp>
        <p:nvSpPr>
          <p:cNvPr id="13" name="矩形"/>
          <p:cNvSpPr/>
          <p:nvPr/>
        </p:nvSpPr>
        <p:spPr>
          <a:xfrm>
            <a:off x="0" y="2637155"/>
            <a:ext cx="9144000" cy="2113280"/>
          </a:xfrm>
          <a:prstGeom prst="rect">
            <a:avLst/>
          </a:prstGeom>
          <a:gradFill rotWithShape="1">
            <a:gsLst>
              <a:gs pos="0">
                <a:srgbClr val="336699">
                  <a:alpha val="100000"/>
                </a:srgbClr>
              </a:gs>
              <a:gs pos="100000">
                <a:srgbClr val="182F47">
                  <a:alpha val="100000"/>
                </a:srgbClr>
              </a:gs>
            </a:gsLst>
            <a:lin ang="5400000" scaled="1"/>
          </a:gradFill>
          <a:ln w="9525" cap="flat" cmpd="sng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0"/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4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隶书" panose="02010509060101010101" pitchFamily="49" charset="-122"/>
              <a:ea typeface="隶书" panose="02010509060101010101" pitchFamily="49" charset="-122"/>
              <a:cs typeface="Times New Roman" panose="0202060305040502030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隶书" panose="02010509060101010101" pitchFamily="49" charset="-122"/>
              <a:ea typeface="隶书" panose="02010509060101010101" pitchFamily="49" charset="-122"/>
              <a:cs typeface="Times New Roman" panose="0202060305040502030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5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隶书" panose="02010509060101010101" pitchFamily="49" charset="-122"/>
              <a:ea typeface="隶书" panose="02010509060101010101" pitchFamily="49" charset="-122"/>
              <a:cs typeface="Times New Roman" panose="0202060305040502030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Times New Roman" panose="02020603050405020304" charset="0"/>
              </a:rPr>
              <a:t>       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cs typeface="Times New Roman" panose="0202060305040502030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907540" y="5445760"/>
            <a:ext cx="609790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FFC000">
                      <a:alpha val="40000"/>
                    </a:srgb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山东警察学院</a:t>
            </a:r>
            <a:r>
              <a:rPr lang="en-US" altLang="zh-CN" sz="400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FFC000">
                      <a:alpha val="40000"/>
                    </a:srgb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</a:t>
            </a:r>
            <a:r>
              <a:rPr lang="zh-CN" altLang="en-US" sz="400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rgbClr val="FFC000">
                      <a:alpha val="40000"/>
                    </a:srgb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秦冬杰 </a:t>
            </a:r>
            <a:r>
              <a:rPr lang="zh-CN" altLang="en-US" sz="4000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</a:t>
            </a:r>
            <a:endParaRPr lang="zh-CN" altLang="en-US" sz="4000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  <a:uLnTx/>
              <a:uFillTx/>
              <a:latin typeface="华文中宋" panose="02010600040101010101" pitchFamily="2" charset="-122"/>
              <a:ea typeface="华文中宋" panose="02010600040101010101" pitchFamily="2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0" y="3285490"/>
            <a:ext cx="922274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4400" b="1" noProof="0" dirty="0">
                <a:ln>
                  <a:noFill/>
                </a:ln>
                <a:solidFill>
                  <a:srgbClr val="FFFFFF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宋体" panose="02010600030101010101" pitchFamily="2" charset="-122"/>
                <a:sym typeface="+mn-ea"/>
              </a:rPr>
              <a:t>坚持和发展新时代“枫桥经验”</a:t>
            </a:r>
            <a:endParaRPr lang="zh-CN" altLang="en-US" sz="4400" b="1" noProof="0" dirty="0">
              <a:ln>
                <a:noFill/>
              </a:ln>
              <a:solidFill>
                <a:srgbClr val="FFFFFF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/>
                </a:outerShdw>
              </a:effectLst>
              <a:uLnTx/>
              <a:uFillTx/>
              <a:latin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9750" y="1844675"/>
            <a:ext cx="816800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敢为人先、勇立潮头的创</a:t>
            </a:r>
            <a:r>
              <a:rPr lang="zh-CN" sz="4000" b="1">
                <a:latin typeface="宋体" panose="02010600030101010101" pitchFamily="2" charset="-122"/>
                <a:cs typeface="宋体" panose="02010600030101010101" pitchFamily="2" charset="-122"/>
              </a:rPr>
              <a:t>新</a:t>
            </a: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精神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以民为本、春风化雨的和合精神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就地解决、舍我其谁的担当精神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9115" y="1412875"/>
            <a:ext cx="8168005" cy="56311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以党建统领为根本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以为民服务为主线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以基层基础为支撑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以共建共治为途径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sz="4000" b="1">
                <a:latin typeface="宋体" panose="02010600030101010101" pitchFamily="2" charset="-122"/>
                <a:cs typeface="宋体" panose="02010600030101010101" pitchFamily="2" charset="-122"/>
              </a:rPr>
              <a:t>以枫桥精神为鼓舞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3260" y="2205355"/>
            <a:ext cx="816800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在坚持中创新</a:t>
            </a:r>
            <a:r>
              <a:rPr lang="en-US" sz="40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在创新中发展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lang="zh-CN" sz="4000" b="1">
                <a:latin typeface="宋体" panose="02010600030101010101" pitchFamily="2" charset="-122"/>
                <a:cs typeface="宋体" panose="02010600030101010101" pitchFamily="2" charset="-122"/>
              </a:rPr>
              <a:t>始终</a:t>
            </a: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保持“枫桥经验”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与时代同步</a:t>
            </a:r>
            <a:r>
              <a:rPr lang="en-US" sz="40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与未来同行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3260" y="2205355"/>
            <a:ext cx="816800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把新时代“枫桥经验”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坚持好</a:t>
            </a:r>
            <a:r>
              <a:rPr lang="en-US" sz="40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发展好</a:t>
            </a:r>
            <a:r>
              <a:rPr lang="en-US" sz="40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传承好</a:t>
            </a:r>
            <a:r>
              <a:rPr lang="en-US" sz="40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4000" b="1">
                <a:latin typeface="宋体" panose="02010600030101010101" pitchFamily="2" charset="-122"/>
                <a:cs typeface="宋体" panose="02010600030101010101" pitchFamily="2" charset="-122"/>
              </a:rPr>
              <a:t>弘扬好</a:t>
            </a:r>
            <a:endParaRPr sz="40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67585" y="2348865"/>
            <a:ext cx="6033770" cy="34150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algn="ctr">
              <a:lnSpc>
                <a:spcPct val="200000"/>
              </a:lnSpc>
            </a:pP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谢  </a:t>
            </a:r>
            <a:r>
              <a:rPr lang="en-US" altLang="zh-CN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zh-CN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  谢！</a:t>
            </a:r>
            <a:endParaRPr lang="en-US" altLang="zh-CN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  <a:p>
            <a:pPr algn="ctr">
              <a:lnSpc>
                <a:spcPct val="200000"/>
              </a:lnSpc>
            </a:pPr>
            <a:endParaRPr lang="en-US" altLang="zh-CN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98" name="图片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251034" y="4653093"/>
            <a:ext cx="1793757" cy="1748912"/>
          </a:xfrm>
          <a:prstGeom prst="rect">
            <a:avLst/>
          </a:prstGeom>
          <a:noFill/>
          <a:ln w="9525" cap="flat" cmpd="sng">
            <a:noFill/>
            <a:prstDash val="solid"/>
            <a:miter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8315" y="2637155"/>
            <a:ext cx="816800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sz="5400" b="1">
                <a:latin typeface="宋体" panose="02010600030101010101" pitchFamily="2" charset="-122"/>
                <a:cs typeface="宋体" panose="02010600030101010101" pitchFamily="2" charset="-122"/>
              </a:rPr>
              <a:t>基层社会治理的</a:t>
            </a:r>
            <a:endParaRPr sz="54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5400" b="1">
                <a:latin typeface="宋体" panose="02010600030101010101" pitchFamily="2" charset="-122"/>
                <a:cs typeface="宋体" panose="02010600030101010101" pitchFamily="2" charset="-122"/>
              </a:rPr>
              <a:t>“首都经验”</a:t>
            </a:r>
            <a:endParaRPr sz="54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11505" y="2136775"/>
            <a:ext cx="8168005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sz="3600" b="1">
                <a:latin typeface="宋体" panose="02010600030101010101" pitchFamily="2" charset="-122"/>
                <a:cs typeface="宋体" panose="02010600030101010101" pitchFamily="2" charset="-122"/>
              </a:rPr>
              <a:t>顶层设计上精心考量、深度谋划</a:t>
            </a:r>
            <a:endParaRPr sz="36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3600" b="1">
                <a:latin typeface="宋体" panose="02010600030101010101" pitchFamily="2" charset="-122"/>
                <a:cs typeface="宋体" panose="02010600030101010101" pitchFamily="2" charset="-122"/>
              </a:rPr>
              <a:t>派出所建设上夯实基础、优化机制</a:t>
            </a:r>
            <a:endParaRPr sz="36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3600" b="1">
                <a:latin typeface="宋体" panose="02010600030101010101" pitchFamily="2" charset="-122"/>
                <a:cs typeface="宋体" panose="02010600030101010101" pitchFamily="2" charset="-122"/>
              </a:rPr>
              <a:t>社区警务室建设上因地制宜、贴近实战</a:t>
            </a:r>
            <a:endParaRPr sz="36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9750" y="1484630"/>
            <a:ext cx="816800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sz="3600" b="1">
                <a:latin typeface="宋体" panose="02010600030101010101" pitchFamily="2" charset="-122"/>
                <a:cs typeface="宋体" panose="02010600030101010101" pitchFamily="2" charset="-122"/>
              </a:rPr>
              <a:t>重大活动安保</a:t>
            </a:r>
            <a:endParaRPr sz="36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3600" b="1">
                <a:latin typeface="宋体" panose="02010600030101010101" pitchFamily="2" charset="-122"/>
                <a:cs typeface="宋体" panose="02010600030101010101" pitchFamily="2" charset="-122"/>
              </a:rPr>
              <a:t>“北京经验”“北京模式”</a:t>
            </a:r>
            <a:endParaRPr sz="36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endParaRPr sz="36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3600" b="1">
                <a:latin typeface="宋体" panose="02010600030101010101" pitchFamily="2" charset="-122"/>
                <a:cs typeface="宋体" panose="02010600030101010101" pitchFamily="2" charset="-122"/>
              </a:rPr>
              <a:t>推进首都交通治理体系</a:t>
            </a:r>
            <a:endParaRPr sz="3600" b="1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algn="ctr">
              <a:lnSpc>
                <a:spcPct val="150000"/>
              </a:lnSpc>
            </a:pPr>
            <a:r>
              <a:rPr sz="3600" b="1">
                <a:latin typeface="宋体" panose="02010600030101010101" pitchFamily="2" charset="-122"/>
                <a:cs typeface="宋体" panose="02010600030101010101" pitchFamily="2" charset="-122"/>
              </a:rPr>
              <a:t>和治理能力现代化</a:t>
            </a:r>
            <a:endParaRPr sz="36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8315" y="2637155"/>
            <a:ext cx="816800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en-US" sz="3200" b="1"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5400" b="1">
                <a:latin typeface="宋体" panose="02010600030101010101" pitchFamily="2" charset="-122"/>
                <a:cs typeface="宋体" panose="02010600030101010101" pitchFamily="2" charset="-122"/>
              </a:rPr>
              <a:t>坚持党建统领</a:t>
            </a:r>
            <a:endParaRPr lang="en-US" sz="54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8315" y="2637155"/>
            <a:ext cx="816800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en-US" sz="3200" b="1"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5400" b="1">
                <a:latin typeface="宋体" panose="02010600030101010101" pitchFamily="2" charset="-122"/>
                <a:cs typeface="宋体" panose="02010600030101010101" pitchFamily="2" charset="-122"/>
              </a:rPr>
              <a:t>坚持以人民为中心</a:t>
            </a:r>
            <a:endParaRPr sz="54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8315" y="2637155"/>
            <a:ext cx="816800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en-US" sz="3200" b="1"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5400" b="1">
                <a:latin typeface="宋体" panose="02010600030101010101" pitchFamily="2" charset="-122"/>
                <a:cs typeface="宋体" panose="02010600030101010101" pitchFamily="2" charset="-122"/>
              </a:rPr>
              <a:t>坚持共建共治共享</a:t>
            </a:r>
            <a:endParaRPr sz="54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8315" y="2637155"/>
            <a:ext cx="816800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en-US" sz="3200" b="1"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5400" b="1">
                <a:latin typeface="宋体" panose="02010600030101010101" pitchFamily="2" charset="-122"/>
                <a:cs typeface="宋体" panose="02010600030101010101" pitchFamily="2" charset="-122"/>
              </a:rPr>
              <a:t>坚持抓基层强基础</a:t>
            </a:r>
            <a:endParaRPr sz="54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8315" y="2637155"/>
            <a:ext cx="816800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>
              <a:lnSpc>
                <a:spcPct val="150000"/>
              </a:lnSpc>
            </a:pPr>
            <a:r>
              <a:rPr lang="en-US" sz="3200" b="1">
                <a:latin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en-US" sz="2800" b="1"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sz="5400" b="1">
                <a:latin typeface="宋体" panose="02010600030101010101" pitchFamily="2" charset="-122"/>
                <a:cs typeface="宋体" panose="02010600030101010101" pitchFamily="2" charset="-122"/>
              </a:rPr>
              <a:t>坚持弘扬枫桥精神</a:t>
            </a:r>
            <a:endParaRPr sz="5400" b="1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3667C4"/>
      </a:accent1>
      <a:accent2>
        <a:srgbClr val="C7D5EF"/>
      </a:accent2>
      <a:accent3>
        <a:srgbClr val="3667C4"/>
      </a:accent3>
      <a:accent4>
        <a:srgbClr val="A4BBE5"/>
      </a:accent4>
      <a:accent5>
        <a:srgbClr val="FDF5D5"/>
      </a:accent5>
      <a:accent6>
        <a:srgbClr val="FDF5D5"/>
      </a:accent6>
      <a:hlink>
        <a:srgbClr val="D2611C"/>
      </a:hlink>
      <a:folHlink>
        <a:srgbClr val="3B435B"/>
      </a:folHlink>
    </a:clrScheme>
    <a:fontScheme name="Office 主题​​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​​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rgbClr val="000000"/>
      </a:dk1>
      <a:lt1>
        <a:srgbClr val="FFFFFF"/>
      </a:lt1>
      <a:dk2>
        <a:srgbClr val="575F6D"/>
      </a:dk2>
      <a:lt2>
        <a:srgbClr val="FFF39D"/>
      </a:lt2>
      <a:accent1>
        <a:srgbClr val="3667C4"/>
      </a:accent1>
      <a:accent2>
        <a:srgbClr val="C7D5EF"/>
      </a:accent2>
      <a:accent3>
        <a:srgbClr val="3667C4"/>
      </a:accent3>
      <a:accent4>
        <a:srgbClr val="A4BBE5"/>
      </a:accent4>
      <a:accent5>
        <a:srgbClr val="FDF5D5"/>
      </a:accent5>
      <a:accent6>
        <a:srgbClr val="FDF5D5"/>
      </a:accent6>
      <a:hlink>
        <a:srgbClr val="D2611C"/>
      </a:hlink>
      <a:folHlink>
        <a:srgbClr val="3B435B"/>
      </a:folHlink>
    </a:clrScheme>
    <a:fontScheme name="Office 主题​​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 主题​​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notesMaster1">
  <a:themeElements>
    <a:clrScheme name="notesMaster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otes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notes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handoutMaster1">
  <a:themeElements>
    <a:clrScheme name="handoutMaster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ndoutMaster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handoutMaster1">
      <a:fillStyleLst>
        <a:solidFill>
          <a:schemeClr val="phClr"/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/>
        <a:gradFill/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Normal.eit</Template>
  <TotalTime>0</TotalTime>
  <Words>334</Words>
  <Application>WPS 演示</Application>
  <PresentationFormat>全屏显示(4:3)</PresentationFormat>
  <Paragraphs>52</Paragraphs>
  <Slides>14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Arial</vt:lpstr>
      <vt:lpstr>宋体</vt:lpstr>
      <vt:lpstr>Wingdings</vt:lpstr>
      <vt:lpstr>Times New Roman</vt:lpstr>
      <vt:lpstr>黑体</vt:lpstr>
      <vt:lpstr>Calibri</vt:lpstr>
      <vt:lpstr>隶书</vt:lpstr>
      <vt:lpstr>华文中宋</vt:lpstr>
      <vt:lpstr>微软雅黑</vt:lpstr>
      <vt:lpstr>Arial Unicode MS</vt:lpstr>
      <vt:lpstr>Wingdings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那情叫CQ</dc:creator>
  <cp:lastModifiedBy>秦冬杰</cp:lastModifiedBy>
  <cp:revision>773</cp:revision>
  <dcterms:created xsi:type="dcterms:W3CDTF">2013-03-20T08:43:00Z</dcterms:created>
  <dcterms:modified xsi:type="dcterms:W3CDTF">2022-09-27T11:47:42Z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2052-11.1.0.11544</vt:lpwstr>
  </property>
  <property fmtid="{D5CDD505-2E9C-101B-9397-08002B2CF9AE}" pid="3" name="ICV">
    <vt:lpwstr>A26E5FA3B5D14307A06D44574765B48D</vt:lpwstr>
  </property>
</Properties>
</file>