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3"/>
    <p:sldId id="1760" r:id="rId4"/>
    <p:sldId id="1761" r:id="rId5"/>
    <p:sldId id="1762" r:id="rId6"/>
    <p:sldId id="1763" r:id="rId7"/>
    <p:sldId id="1764" r:id="rId8"/>
    <p:sldId id="1765" r:id="rId9"/>
    <p:sldId id="1766" r:id="rId10"/>
    <p:sldId id="1767" r:id="rId11"/>
    <p:sldId id="1768" r:id="rId12"/>
    <p:sldId id="1769" r:id="rId13"/>
    <p:sldId id="1770" r:id="rId14"/>
    <p:sldId id="1771" r:id="rId15"/>
    <p:sldId id="291" r:id="rId16"/>
  </p:sldIdLst>
  <p:sldSz cx="9144000" cy="6858000" type="screen4x3"/>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40" y="60"/>
      </p:cViewPr>
      <p:guideLst>
        <p:guide orient="horz" pos="2159"/>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gs" Target="tags/tag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D6F09E6-9922-4FD4-B88B-74641F21B2A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9AE2C8C-508B-4E90-9277-712CC7C084D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F09E6-9922-4FD4-B88B-74641F21B2A6}"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E2C8C-508B-4E90-9277-712CC7C084D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2965"/>
            <a:ext cx="7772400" cy="1457325"/>
          </a:xfrm>
        </p:spPr>
        <p:txBody>
          <a:bodyPr>
            <a:normAutofit fontScale="90000"/>
          </a:bodyPr>
          <a:lstStyle/>
          <a:p>
            <a:r>
              <a:rPr lang="zh-CN" altLang="en-US" b="1" dirty="0"/>
              <a:t>《</a:t>
            </a:r>
            <a:r>
              <a:rPr lang="en-US" altLang="zh-CN" b="1" dirty="0"/>
              <a:t>公安机关有效应对重大突发疫情对策建议</a:t>
            </a:r>
            <a:r>
              <a:rPr lang="zh-CN" altLang="en-US" b="1" dirty="0"/>
              <a:t>》等三篇论文评语</a:t>
            </a:r>
            <a:br>
              <a:rPr lang="en-US" altLang="zh-CN" b="1" dirty="0"/>
            </a:br>
            <a:endParaRPr lang="zh-CN" altLang="en-US" sz="3555" dirty="0"/>
          </a:p>
        </p:txBody>
      </p:sp>
      <p:sp>
        <p:nvSpPr>
          <p:cNvPr id="3" name="副标题 2"/>
          <p:cNvSpPr>
            <a:spLocks noGrp="1"/>
          </p:cNvSpPr>
          <p:nvPr>
            <p:ph type="subTitle" idx="1"/>
          </p:nvPr>
        </p:nvSpPr>
        <p:spPr>
          <a:xfrm>
            <a:off x="755576" y="4149080"/>
            <a:ext cx="7323195" cy="1368152"/>
          </a:xfrm>
        </p:spPr>
        <p:txBody>
          <a:bodyPr>
            <a:noAutofit/>
          </a:bodyPr>
          <a:lstStyle/>
          <a:p>
            <a:r>
              <a:rPr lang="zh-CN" altLang="en-US" sz="2800" b="1" dirty="0">
                <a:latin typeface="宋体" panose="02010600030101010101" pitchFamily="2" charset="-122"/>
                <a:ea typeface="宋体" panose="02010600030101010101" pitchFamily="2" charset="-122"/>
                <a:cs typeface="宋体" panose="02010600030101010101" pitchFamily="2" charset="-122"/>
                <a:sym typeface="+mn-ea"/>
              </a:rPr>
              <a:t>李双其</a:t>
            </a:r>
            <a:r>
              <a:rPr lang="zh-CN" altLang="en-US" sz="2800" b="1" dirty="0">
                <a:latin typeface="宋体" panose="02010600030101010101" pitchFamily="2" charset="-122"/>
                <a:ea typeface="宋体" panose="02010600030101010101" pitchFamily="2" charset="-122"/>
                <a:cs typeface="宋体" panose="02010600030101010101" pitchFamily="2" charset="-122"/>
              </a:rPr>
              <a:t> </a:t>
            </a:r>
            <a:endParaRPr lang="zh-CN" altLang="en-US" sz="2800" b="1" dirty="0">
              <a:latin typeface="宋体" panose="02010600030101010101" pitchFamily="2" charset="-122"/>
              <a:ea typeface="宋体" panose="02010600030101010101" pitchFamily="2" charset="-122"/>
              <a:cs typeface="宋体" panose="02010600030101010101" pitchFamily="2" charset="-122"/>
            </a:endParaRPr>
          </a:p>
          <a:p>
            <a:r>
              <a:rPr lang="en-US" altLang="zh-CN" sz="2800" b="1">
                <a:latin typeface="宋体" panose="02010600030101010101" pitchFamily="2" charset="-122"/>
                <a:ea typeface="宋体" panose="02010600030101010101" pitchFamily="2" charset="-122"/>
                <a:cs typeface="宋体" panose="02010600030101010101" pitchFamily="2" charset="-122"/>
              </a:rPr>
              <a:t> 2022</a:t>
            </a:r>
            <a:r>
              <a:rPr lang="zh-CN" altLang="en-US" sz="2800" b="1" dirty="0">
                <a:latin typeface="宋体" panose="02010600030101010101" pitchFamily="2" charset="-122"/>
                <a:ea typeface="宋体" panose="02010600030101010101" pitchFamily="2" charset="-122"/>
                <a:cs typeface="宋体" panose="02010600030101010101" pitchFamily="2" charset="-122"/>
              </a:rPr>
              <a:t>年</a:t>
            </a:r>
            <a:r>
              <a:rPr lang="en-US" altLang="zh-CN" sz="2800" b="1" dirty="0">
                <a:latin typeface="宋体" panose="02010600030101010101" pitchFamily="2" charset="-122"/>
                <a:ea typeface="宋体" panose="02010600030101010101" pitchFamily="2" charset="-122"/>
                <a:cs typeface="宋体" panose="02010600030101010101" pitchFamily="2" charset="-122"/>
              </a:rPr>
              <a:t>9</a:t>
            </a:r>
            <a:r>
              <a:rPr lang="zh-CN" altLang="en-US" sz="2800" b="1" dirty="0">
                <a:latin typeface="宋体" panose="02010600030101010101" pitchFamily="2" charset="-122"/>
                <a:ea typeface="宋体" panose="02010600030101010101" pitchFamily="2" charset="-122"/>
                <a:cs typeface="宋体" panose="02010600030101010101" pitchFamily="2" charset="-122"/>
              </a:rPr>
              <a:t>月</a:t>
            </a:r>
            <a:endParaRPr lang="en-US" altLang="zh-CN" sz="2800" b="1" dirty="0">
              <a:latin typeface="宋体" panose="02010600030101010101" pitchFamily="2" charset="-122"/>
              <a:ea typeface="宋体" panose="02010600030101010101" pitchFamily="2" charset="-122"/>
              <a:cs typeface="宋体" panose="02010600030101010101" pitchFamily="2" charset="-122"/>
            </a:endParaRPr>
          </a:p>
          <a:p>
            <a:endParaRPr lang="en-US" altLang="zh-CN" sz="1900" b="1"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nvPr>
        </p:nvSpPr>
        <p:spPr/>
        <p:txBody>
          <a:bodyPr>
            <a:normAutofit fontScale="90000"/>
          </a:bodyPr>
          <a:p>
            <a:r>
              <a:rPr lang="zh-CN" altLang="en-US" b="1"/>
              <a:t>大数据背景下人工智能“嵌入”公安执法办案的探索与展望</a:t>
            </a:r>
            <a:endParaRPr lang="zh-CN" altLang="en-US" b="1"/>
          </a:p>
        </p:txBody>
      </p:sp>
      <p:sp>
        <p:nvSpPr>
          <p:cNvPr id="5" name="副标题 4"/>
          <p:cNvSpPr>
            <a:spLocks noGrp="1"/>
          </p:cNvSpPr>
          <p:nvPr>
            <p:ph type="subTitle" idx="1"/>
          </p:nvPr>
        </p:nvSpPr>
        <p:spPr/>
        <p:txBody>
          <a:bodyPr/>
          <a:p>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b="1">
                <a:sym typeface="+mn-ea"/>
              </a:rPr>
              <a:t>一、好的方面</a:t>
            </a:r>
            <a:endParaRPr lang="zh-CN" altLang="en-US" b="1"/>
          </a:p>
        </p:txBody>
      </p:sp>
      <p:sp>
        <p:nvSpPr>
          <p:cNvPr id="3" name="内容占位符 2"/>
          <p:cNvSpPr>
            <a:spLocks noGrp="1"/>
          </p:cNvSpPr>
          <p:nvPr>
            <p:ph idx="1"/>
          </p:nvPr>
        </p:nvSpPr>
        <p:spPr/>
        <p:txBody>
          <a:bodyPr>
            <a:noAutofit/>
          </a:bodyPr>
          <a:p>
            <a:r>
              <a:rPr lang="zh-CN" altLang="en-US" sz="1900" b="1"/>
              <a:t>这是一篇质量较高论文。</a:t>
            </a:r>
            <a:endParaRPr lang="zh-CN" altLang="en-US" sz="1900"/>
          </a:p>
          <a:p>
            <a:r>
              <a:rPr lang="zh-CN" altLang="en-US" sz="1900" b="1"/>
              <a:t>（一）选题好。</a:t>
            </a:r>
            <a:r>
              <a:rPr lang="zh-CN" altLang="en-US" sz="1900"/>
              <a:t>在信息化警务、大数据警务、智慧警务、人工智能警务各领风骚背景下，对公安执法办案中嵌入人工智能之课题进行研究特别有价值。正如作者所言：此类选题相关理论研究凤毛麟角，因此这个选题就显得特别有意义。</a:t>
            </a:r>
            <a:endParaRPr lang="zh-CN" altLang="en-US" sz="1900"/>
          </a:p>
          <a:p>
            <a:r>
              <a:rPr lang="zh-CN" altLang="en-US" sz="1900" b="1"/>
              <a:t>（二）文章有一定的创新性，有若干独到见解。</a:t>
            </a:r>
            <a:endParaRPr lang="zh-CN" altLang="en-US" sz="1900" b="1"/>
          </a:p>
          <a:p>
            <a:r>
              <a:rPr lang="zh-CN" altLang="en-US" sz="1900" b="1"/>
              <a:t>（三）文章结构严谨、条理清楚、表达准确、文笔流畅，体现作者有相当高的写作功底。</a:t>
            </a:r>
            <a:endParaRPr lang="zh-CN" altLang="en-US" sz="1900" b="1"/>
          </a:p>
          <a:p>
            <a:r>
              <a:rPr lang="zh-CN" altLang="en-US" sz="1900" b="1"/>
              <a:t>（四）作者能用适切的方法进行论证，论据材料翔实可信。</a:t>
            </a:r>
            <a:endParaRPr lang="zh-CN" altLang="en-US" sz="1900" b="1"/>
          </a:p>
          <a:p>
            <a:r>
              <a:rPr lang="zh-CN" altLang="en-US" sz="1900"/>
              <a:t>（五）</a:t>
            </a:r>
            <a:r>
              <a:rPr lang="zh-CN" altLang="en-US" sz="1900" b="1"/>
              <a:t>作者参阅了大量的中外参考文献，</a:t>
            </a:r>
            <a:r>
              <a:rPr lang="zh-CN" altLang="en-US" sz="1900"/>
              <a:t>并对前人的研究成果进行有效的消化吸收，对人工智能嵌入警务进行了有一定广度和深度的探索，对人工智能嵌入公安执法办案的现实难题进行了恰当而全面的揭示，从公安执法办案的流程去梳理人工智能的“嵌入”，提出的“实现受立案繁简分流、智能笔录、类案推送、证据指引、证据审查、量刑辅助、偏离预警、数据共享与交换等功能”</a:t>
            </a:r>
            <a:r>
              <a:rPr lang="zh-CN" altLang="en-US" sz="1900" b="1"/>
              <a:t>比较具体、可行。</a:t>
            </a:r>
            <a:endParaRPr lang="zh-CN" altLang="en-US" sz="1900" b="1"/>
          </a:p>
          <a:p>
            <a:r>
              <a:rPr lang="zh-CN" altLang="en-US" sz="1900" b="1"/>
              <a:t>（六）论文符合技术规范要求。</a:t>
            </a:r>
            <a:endParaRPr lang="zh-CN" altLang="en-US" sz="19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b="1">
                <a:sym typeface="+mn-ea"/>
              </a:rPr>
              <a:t>二、商榷之处</a:t>
            </a:r>
            <a:endParaRPr lang="zh-CN" altLang="en-US" b="1">
              <a:sym typeface="+mn-ea"/>
            </a:endParaRPr>
          </a:p>
        </p:txBody>
      </p:sp>
      <p:sp>
        <p:nvSpPr>
          <p:cNvPr id="3" name="内容占位符 2"/>
          <p:cNvSpPr>
            <a:spLocks noGrp="1"/>
          </p:cNvSpPr>
          <p:nvPr>
            <p:ph idx="1"/>
          </p:nvPr>
        </p:nvSpPr>
        <p:spPr/>
        <p:txBody>
          <a:bodyPr>
            <a:normAutofit fontScale="90000"/>
          </a:bodyPr>
          <a:p>
            <a:r>
              <a:rPr lang="zh-CN" altLang="en-US"/>
              <a:t>（一）就当下公安执法办案而言，人工智能可“嵌入”处自然不止文中所列。</a:t>
            </a:r>
            <a:endParaRPr lang="zh-CN" altLang="en-US"/>
          </a:p>
          <a:p>
            <a:r>
              <a:rPr lang="zh-CN" altLang="en-US"/>
              <a:t>（二）人工智能在公安执法办案中的嵌入可以更大胆些，思路可以更开阔些。尤其是对未来的展望，视野应更宽阔一些。第四次工业革命的序幕已经拉开，新技术层出不穷，在此背景下，所谓的人工智能会呈现出更多的样态，未来会是怎样，可作更大胆的预测与展望。</a:t>
            </a:r>
            <a:endParaRPr lang="zh-CN" altLang="en-US"/>
          </a:p>
          <a:p>
            <a:pPr marL="0" indent="0">
              <a:buNone/>
            </a:pP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b="1">
                <a:sym typeface="+mn-ea"/>
              </a:rPr>
              <a:t>三、建议</a:t>
            </a:r>
            <a:endParaRPr lang="zh-CN" altLang="en-US" b="1"/>
          </a:p>
        </p:txBody>
      </p:sp>
      <p:sp>
        <p:nvSpPr>
          <p:cNvPr id="3" name="内容占位符 2"/>
          <p:cNvSpPr>
            <a:spLocks noGrp="1"/>
          </p:cNvSpPr>
          <p:nvPr>
            <p:ph idx="1"/>
          </p:nvPr>
        </p:nvSpPr>
        <p:spPr/>
        <p:txBody>
          <a:bodyPr/>
          <a:p>
            <a:r>
              <a:rPr lang="zh-CN" altLang="en-US">
                <a:sym typeface="+mn-ea"/>
              </a:rPr>
              <a:t>作者可以就此类课题进行系列研究。</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83768" y="2204864"/>
            <a:ext cx="4392488" cy="1015663"/>
          </a:xfrm>
          <a:prstGeom prst="rect">
            <a:avLst/>
          </a:prstGeom>
          <a:noFill/>
        </p:spPr>
        <p:txBody>
          <a:bodyPr wrap="square" lIns="91440" tIns="45720" rIns="91440" bIns="45720">
            <a:spAutoFit/>
          </a:bodyPr>
          <a:lstStyle/>
          <a:p>
            <a:pPr algn="ctr"/>
            <a:r>
              <a:rPr lang="zh-CN" altLang="en-US" sz="6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谢谢！</a:t>
            </a:r>
            <a:endParaRPr lang="zh-CN" altLang="en-US" sz="6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t>三篇论文共同的评语</a:t>
            </a:r>
            <a:endParaRPr lang="zh-CN" altLang="en-US" b="1"/>
          </a:p>
        </p:txBody>
      </p:sp>
      <p:sp>
        <p:nvSpPr>
          <p:cNvPr id="3" name="内容占位符 2"/>
          <p:cNvSpPr>
            <a:spLocks noGrp="1"/>
          </p:cNvSpPr>
          <p:nvPr>
            <p:ph idx="1"/>
          </p:nvPr>
        </p:nvSpPr>
        <p:spPr/>
        <p:txBody>
          <a:bodyPr>
            <a:normAutofit lnSpcReduction="20000"/>
          </a:bodyPr>
          <a:p>
            <a:endParaRPr lang="zh-CN" altLang="en-US"/>
          </a:p>
          <a:p>
            <a:r>
              <a:rPr lang="zh-CN" altLang="en-US" b="1"/>
              <a:t>政治思想性都较强，内容健康。</a:t>
            </a:r>
            <a:endParaRPr lang="zh-CN" altLang="en-US" b="1"/>
          </a:p>
          <a:p>
            <a:r>
              <a:rPr lang="zh-CN" altLang="en-US" b="1"/>
              <a:t>论文选题有一定的针对性。</a:t>
            </a:r>
            <a:endParaRPr lang="zh-CN" altLang="en-US" b="1"/>
          </a:p>
          <a:p>
            <a:r>
              <a:rPr lang="zh-CN" altLang="en-US" b="1"/>
              <a:t>论点</a:t>
            </a:r>
            <a:r>
              <a:rPr lang="zh-CN" altLang="en-US" b="1"/>
              <a:t>正确。</a:t>
            </a:r>
            <a:endParaRPr lang="zh-CN" altLang="en-US" b="1"/>
          </a:p>
          <a:p>
            <a:r>
              <a:rPr lang="zh-CN" altLang="en-US" b="1"/>
              <a:t>论据材料较为翔实。</a:t>
            </a:r>
            <a:endParaRPr lang="zh-CN" altLang="en-US" b="1"/>
          </a:p>
          <a:p>
            <a:r>
              <a:rPr lang="zh-CN" altLang="en-US" b="1"/>
              <a:t>能用恰当的方法进行论证。</a:t>
            </a:r>
            <a:endParaRPr lang="zh-CN" altLang="en-US" b="1"/>
          </a:p>
          <a:p>
            <a:r>
              <a:rPr lang="zh-CN" altLang="en-US" b="1"/>
              <a:t>论文的结构较为合理。</a:t>
            </a:r>
            <a:endParaRPr lang="zh-CN" altLang="en-US" b="1"/>
          </a:p>
          <a:p>
            <a:r>
              <a:rPr lang="zh-CN" altLang="en-US" b="1"/>
              <a:t>论文系独立完成。</a:t>
            </a:r>
            <a:endParaRPr lang="zh-CN" altLang="en-US" b="1"/>
          </a:p>
          <a:p>
            <a:r>
              <a:rPr lang="zh-CN" altLang="en-US" b="1"/>
              <a:t>三篇论文质量差距较大。</a:t>
            </a:r>
            <a:endParaRPr lang="zh-CN" alt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nvPr>
        </p:nvSpPr>
        <p:spPr/>
        <p:txBody>
          <a:bodyPr/>
          <a:p>
            <a:r>
              <a:rPr lang="zh-CN" altLang="en-US" b="1"/>
              <a:t>公安机关有效应对重大突发疫情对策建议</a:t>
            </a:r>
            <a:endParaRPr lang="zh-CN" altLang="en-US" b="1"/>
          </a:p>
        </p:txBody>
      </p:sp>
      <p:sp>
        <p:nvSpPr>
          <p:cNvPr id="5" name="副标题 4"/>
          <p:cNvSpPr>
            <a:spLocks noGrp="1"/>
          </p:cNvSpPr>
          <p:nvPr>
            <p:ph type="subTitle" idx="1"/>
          </p:nvPr>
        </p:nvSpPr>
        <p:spPr/>
        <p:txBody>
          <a:bodyPr/>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t>一、好的方面</a:t>
            </a:r>
            <a:endParaRPr lang="zh-CN" altLang="en-US" b="1"/>
          </a:p>
        </p:txBody>
      </p:sp>
      <p:sp>
        <p:nvSpPr>
          <p:cNvPr id="3" name="内容占位符 2"/>
          <p:cNvSpPr>
            <a:spLocks noGrp="1"/>
          </p:cNvSpPr>
          <p:nvPr>
            <p:ph idx="1"/>
          </p:nvPr>
        </p:nvSpPr>
        <p:spPr/>
        <p:txBody>
          <a:bodyPr>
            <a:noAutofit/>
          </a:bodyPr>
          <a:p>
            <a:r>
              <a:rPr lang="zh-CN" altLang="en-US" sz="1900" b="1"/>
              <a:t>（一）比较实。</a:t>
            </a:r>
            <a:r>
              <a:rPr lang="zh-CN" altLang="en-US" sz="1900"/>
              <a:t>从实践中来。研究成果对指导、改进疫情防控有一定的价值。哪怕是对当下疫情防控也有参考价值。</a:t>
            </a:r>
            <a:endParaRPr lang="zh-CN" altLang="en-US" sz="1900"/>
          </a:p>
          <a:p>
            <a:r>
              <a:rPr lang="zh-CN" altLang="en-US" sz="1900" b="1"/>
              <a:t>（二）从实践切入，总结成功经验，发现存在问题，提出对策建议，这种从实践中总结升华的研究思路方法是可取的。</a:t>
            </a:r>
            <a:endParaRPr lang="zh-CN" altLang="en-US" sz="1900" b="1"/>
          </a:p>
          <a:p>
            <a:r>
              <a:rPr lang="zh-CN" altLang="en-US" sz="1900" b="1"/>
              <a:t>（三）印象比较深的几点：</a:t>
            </a:r>
            <a:endParaRPr lang="zh-CN" altLang="en-US" sz="1900" b="1"/>
          </a:p>
          <a:p>
            <a:r>
              <a:rPr lang="zh-CN" altLang="en-US" sz="1900" b="1"/>
              <a:t>1.对成功经验的总结比较有层次感。</a:t>
            </a:r>
            <a:r>
              <a:rPr lang="zh-CN" altLang="en-US" sz="1900"/>
              <a:t>什么是核心关键、什么是基础支撑、什么是制胜法宝、什么是必要条件，以此分析、定位得比较准确。</a:t>
            </a:r>
            <a:endParaRPr lang="zh-CN" altLang="en-US" sz="1900"/>
          </a:p>
          <a:p>
            <a:r>
              <a:rPr lang="zh-CN" altLang="en-US" sz="1900" b="1"/>
              <a:t>2.对存在问题的认识比较客观。</a:t>
            </a:r>
            <a:r>
              <a:rPr lang="zh-CN" altLang="en-US" sz="1900"/>
              <a:t>公安、卫健、疾控等配合、衔接不足，数据共享渠道不畅，信息采集不扎实，紧急措施使用不够合理等的确是疫情防控中存在的基本问题。其中业务烟窗、信息孤岛、信息采集不扎实也是公安信息化工作中存在的基本问题。</a:t>
            </a:r>
            <a:endParaRPr lang="zh-CN" altLang="en-US" sz="1900"/>
          </a:p>
          <a:p>
            <a:r>
              <a:rPr lang="zh-CN" altLang="en-US" sz="1900" b="1"/>
              <a:t>3.提出的对策建议具有可行性。</a:t>
            </a:r>
            <a:r>
              <a:rPr lang="zh-CN" altLang="en-US" sz="1900"/>
              <a:t>制定科学的应急处置预案、实现数据共享、把握舆情引导主动权、实现依法防控、完善“事后修复”机制无疑是公安机关有效应对重大突发疫情有效而合适的对策，而且这些对策构成了一个相对完整的体系。</a:t>
            </a:r>
            <a:endParaRPr lang="zh-CN" altLang="en-US" sz="19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t>二、商榷之处</a:t>
            </a:r>
            <a:endParaRPr lang="zh-CN" altLang="en-US" b="1"/>
          </a:p>
        </p:txBody>
      </p:sp>
      <p:sp>
        <p:nvSpPr>
          <p:cNvPr id="3" name="内容占位符 2"/>
          <p:cNvSpPr>
            <a:spLocks noGrp="1"/>
          </p:cNvSpPr>
          <p:nvPr>
            <p:ph idx="1"/>
          </p:nvPr>
        </p:nvSpPr>
        <p:spPr/>
        <p:txBody>
          <a:bodyPr>
            <a:normAutofit fontScale="70000"/>
          </a:bodyPr>
          <a:p>
            <a:r>
              <a:rPr lang="zh-CN" altLang="en-US" b="1"/>
              <a:t>（一）总体上学术味不足。</a:t>
            </a:r>
            <a:r>
              <a:rPr lang="zh-CN" altLang="en-US"/>
              <a:t>比如，题目中有“建议”字样，这在一定程度上影响了论文的严谨性。如果能在论述过程中引入一定的理论加以深度分析，效果会更好一些。</a:t>
            </a:r>
            <a:endParaRPr lang="zh-CN" altLang="en-US"/>
          </a:p>
          <a:p>
            <a:r>
              <a:rPr lang="zh-CN" altLang="en-US" b="1"/>
              <a:t>（二）摘要写法不对。</a:t>
            </a:r>
            <a:r>
              <a:rPr lang="zh-CN" altLang="en-US"/>
              <a:t>不要出现本文、总结、分析、提出等字样。摘要是重要观点的摘录，非内容提要，非评论。</a:t>
            </a:r>
            <a:endParaRPr lang="zh-CN" altLang="en-US"/>
          </a:p>
          <a:p>
            <a:r>
              <a:rPr lang="zh-CN" altLang="en-US" b="1"/>
              <a:t>（三）一些表达要尽量准确到位。</a:t>
            </a:r>
            <a:r>
              <a:rPr lang="zh-CN" altLang="en-US"/>
              <a:t>比如，今年3月以来，究竟是哪一年？最好把年分写出来。又如，“我们经受住了武汉保卫战以来最为严峻的疫情防控考验，取得了阶段性成效。”学术研究者应站在中立的位置进行观察、分析、思考、研究。“我们”一词的使用值得商榷。</a:t>
            </a:r>
            <a:endParaRPr lang="zh-CN" altLang="en-US"/>
          </a:p>
          <a:p>
            <a:r>
              <a:rPr lang="zh-CN" altLang="en-US" b="1"/>
              <a:t>（四）有些问题分析得不够深入，论证欠有力。</a:t>
            </a:r>
            <a:endParaRPr lang="zh-CN" altLang="en-US"/>
          </a:p>
          <a:p>
            <a:r>
              <a:rPr lang="zh-CN" altLang="en-US" b="1"/>
              <a:t>（五）参考文献偏少。</a:t>
            </a:r>
            <a:endParaRPr lang="zh-CN" altLang="en-US"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nvPr>
        </p:nvSpPr>
        <p:spPr/>
        <p:txBody>
          <a:bodyPr/>
          <a:p>
            <a:r>
              <a:rPr lang="zh-CN" altLang="en-US" b="1"/>
              <a:t>智慧公安背景下推进主动警务战略模式的探索</a:t>
            </a:r>
            <a:endParaRPr lang="zh-CN" altLang="en-US" b="1"/>
          </a:p>
        </p:txBody>
      </p:sp>
      <p:sp>
        <p:nvSpPr>
          <p:cNvPr id="5" name="副标题 4"/>
          <p:cNvSpPr>
            <a:spLocks noGrp="1"/>
          </p:cNvSpPr>
          <p:nvPr>
            <p:ph type="subTitle" idx="1"/>
          </p:nvPr>
        </p:nvSpPr>
        <p:spPr/>
        <p:txBody>
          <a:bodyPr/>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br>
              <a:rPr lang="zh-CN" altLang="en-US">
                <a:sym typeface="+mn-ea"/>
              </a:rPr>
            </a:br>
            <a:r>
              <a:rPr lang="zh-CN" altLang="en-US" b="1">
                <a:sym typeface="+mn-ea"/>
              </a:rPr>
              <a:t>一、好的方面</a:t>
            </a:r>
            <a:br>
              <a:rPr lang="zh-CN" altLang="en-US" b="1"/>
            </a:br>
            <a:endParaRPr lang="zh-CN" altLang="en-US" b="1"/>
          </a:p>
        </p:txBody>
      </p:sp>
      <p:sp>
        <p:nvSpPr>
          <p:cNvPr id="3" name="内容占位符 2"/>
          <p:cNvSpPr>
            <a:spLocks noGrp="1"/>
          </p:cNvSpPr>
          <p:nvPr>
            <p:ph idx="1"/>
          </p:nvPr>
        </p:nvSpPr>
        <p:spPr/>
        <p:txBody>
          <a:bodyPr/>
          <a:p>
            <a:r>
              <a:rPr lang="zh-CN" altLang="en-US"/>
              <a:t>（一）以一地为样本进行解剖，总结成效与不足，继而提出推进的路径和措施，此结构比较符合人们的思维习惯。 </a:t>
            </a:r>
            <a:endParaRPr lang="zh-CN" altLang="en-US"/>
          </a:p>
          <a:p>
            <a:r>
              <a:rPr lang="zh-CN" altLang="en-US"/>
              <a:t>（二）主动警务与社会治理体系、治理能力现代化密切相关，主动警务也是信息化时代所要追求的目标，选题有一定的价值。</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b="1">
                <a:sym typeface="+mn-ea"/>
              </a:rPr>
              <a:t>二、商榷之处</a:t>
            </a:r>
            <a:endParaRPr lang="zh-CN" altLang="en-US" b="1"/>
          </a:p>
        </p:txBody>
      </p:sp>
      <p:sp>
        <p:nvSpPr>
          <p:cNvPr id="3" name="内容占位符 2"/>
          <p:cNvSpPr>
            <a:spLocks noGrp="1"/>
          </p:cNvSpPr>
          <p:nvPr>
            <p:ph idx="1"/>
          </p:nvPr>
        </p:nvSpPr>
        <p:spPr/>
        <p:txBody>
          <a:bodyPr>
            <a:noAutofit/>
          </a:bodyPr>
          <a:p>
            <a:r>
              <a:rPr lang="zh-CN" altLang="en-US" sz="1300" b="1"/>
              <a:t>本论文存在的问题较多。</a:t>
            </a:r>
            <a:endParaRPr lang="zh-CN" altLang="en-US" sz="1300" b="1"/>
          </a:p>
          <a:p>
            <a:r>
              <a:rPr lang="zh-CN" altLang="en-US" sz="1300" b="1"/>
              <a:t>（一）摘要写法中出现“文章”字样。</a:t>
            </a:r>
            <a:r>
              <a:rPr lang="zh-CN" altLang="en-US" sz="1300"/>
              <a:t>一般不要有。</a:t>
            </a:r>
            <a:endParaRPr lang="zh-CN" altLang="en-US" sz="1300"/>
          </a:p>
          <a:p>
            <a:r>
              <a:rPr lang="zh-CN" altLang="en-US" sz="1300" b="1"/>
              <a:t>（二）概念的界定方法、内涵与外延都存在不足。</a:t>
            </a:r>
            <a:r>
              <a:rPr lang="zh-CN" altLang="en-US" sz="1300"/>
              <a:t>例：“主动警务模式是指公安机关针对社会治安突出问题以及人民群众关注的焦点问题，通过主动发现、主动研判、主动防范等一系列主动举措，深入打击严重危害社会治安秩序的行为，以更好提升社会治安防控能力，实现社会治理水平现代化和人民群众安全感明显增强的一种新型的警务运行模式。”</a:t>
            </a:r>
            <a:endParaRPr lang="zh-CN" altLang="en-US" sz="1300"/>
          </a:p>
          <a:p>
            <a:r>
              <a:rPr lang="zh-CN" altLang="en-US" sz="1300"/>
              <a:t>（三）“关于‘警务’的含义学者们认为一般是指公安机关及其公安民警依法履职的行为或为实现履行职责的目的而进行的相关行为，而不是其他主体的行为。”</a:t>
            </a:r>
            <a:r>
              <a:rPr lang="zh-CN" altLang="en-US" sz="1300" b="1"/>
              <a:t>这种表达从何而来？准确吗？</a:t>
            </a:r>
            <a:endParaRPr lang="zh-CN" altLang="en-US" sz="1300" b="1"/>
          </a:p>
          <a:p>
            <a:r>
              <a:rPr lang="zh-CN" altLang="en-US" sz="1300" b="1"/>
              <a:t>（四）标点错误。</a:t>
            </a:r>
            <a:r>
              <a:rPr lang="zh-CN" altLang="en-US" sz="1300"/>
              <a:t>（一）、 这种错误不要出现。</a:t>
            </a:r>
            <a:endParaRPr lang="zh-CN" altLang="en-US" sz="1300"/>
          </a:p>
          <a:p>
            <a:r>
              <a:rPr lang="zh-CN" altLang="en-US" sz="1300" b="1"/>
              <a:t>（五）结构、分类、分析等较乱。</a:t>
            </a:r>
            <a:endParaRPr lang="zh-CN" altLang="en-US" sz="1300" b="1"/>
          </a:p>
          <a:p>
            <a:r>
              <a:rPr lang="zh-CN" altLang="en-US" sz="1300"/>
              <a:t>比如，主动警务运行模式的科学内涵及特点的论述。“主动警务模式是指公安机关针对社会治安突出问题以及人民群众关注的焦点问题，通过主动发现、主动研判、主动防范等一系列主动举措，深入打击严重危害社会治安秩序的行为，以更好提升社会治安防控能力，实现社会治理水平现代化和人民群众安全感明显增强的一种新型的警务运行模式。”真正的主动可以有效防止突出现象，含突出治安问题的出现。主动警务依托数据分析，以事先防范为主，可以将可能变得普遍而严重的问题消灭在萌芽状态。所以说，文中对主动警务模式的界定是值得商榷的。</a:t>
            </a:r>
            <a:endParaRPr lang="zh-CN" altLang="en-US" sz="1300"/>
          </a:p>
          <a:p>
            <a:r>
              <a:rPr lang="zh-CN" altLang="en-US" sz="1300"/>
              <a:t>又如，“主动性”主要表现在：社会治安防控、情报研判、警民关系、打击违法犯罪。问：这些表现是根据什么标准来体现的？从分类学的角度观之，是建立在怎样的标准下的分类？科学吗？穷尽吧？</a:t>
            </a:r>
            <a:endParaRPr lang="zh-CN" altLang="en-US" sz="1300"/>
          </a:p>
          <a:p>
            <a:r>
              <a:rPr lang="zh-CN" altLang="en-US" sz="1300" b="1"/>
              <a:t>（六）就我的视角与认识</a:t>
            </a:r>
            <a:r>
              <a:rPr lang="zh-CN" altLang="en-US" sz="1300"/>
              <a:t>，“界首做法”并未形成体系，且显得单薄，离当下先进的智慧警务有相关的距离。以界首为例，意义在哪里？且在论文中，并未将界首市之做法与推进主动警务战略模式相融合。</a:t>
            </a:r>
            <a:endParaRPr lang="zh-CN" altLang="en-US" sz="1300"/>
          </a:p>
          <a:p>
            <a:r>
              <a:rPr lang="zh-CN" altLang="en-US" sz="1300" b="1"/>
              <a:t>（七）引证不准确。</a:t>
            </a:r>
            <a:r>
              <a:rPr lang="zh-CN" altLang="en-US" sz="1300"/>
              <a:t>该引的未引。相关参考文献没有在文中标注。参考文献的格式较乱。</a:t>
            </a:r>
            <a:endParaRPr lang="zh-CN" altLang="en-US" sz="13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br>
              <a:rPr lang="zh-CN" altLang="en-US">
                <a:sym typeface="+mn-ea"/>
              </a:rPr>
            </a:br>
            <a:r>
              <a:rPr lang="zh-CN" altLang="en-US" b="1">
                <a:sym typeface="+mn-ea"/>
              </a:rPr>
              <a:t>三、建议</a:t>
            </a:r>
            <a:br>
              <a:rPr lang="zh-CN" altLang="en-US"/>
            </a:br>
            <a:endParaRPr lang="zh-CN" altLang="en-US"/>
          </a:p>
        </p:txBody>
      </p:sp>
      <p:sp>
        <p:nvSpPr>
          <p:cNvPr id="3" name="内容占位符 2"/>
          <p:cNvSpPr>
            <a:spLocks noGrp="1"/>
          </p:cNvSpPr>
          <p:nvPr>
            <p:ph idx="1"/>
          </p:nvPr>
        </p:nvSpPr>
        <p:spPr/>
        <p:txBody>
          <a:bodyPr/>
          <a:p>
            <a:r>
              <a:rPr lang="zh-CN" altLang="en-US"/>
              <a:t>好的学术论文离不开研究方法、写作方法的掌握，建议作者多加科学研究与学术论文写作训练。</a:t>
            </a:r>
            <a:endParaRPr lang="zh-CN" altLang="en-US"/>
          </a:p>
        </p:txBody>
      </p:sp>
    </p:spTree>
  </p:cSld>
  <p:clrMapOvr>
    <a:masterClrMapping/>
  </p:clrMapOvr>
</p:sld>
</file>

<file path=ppt/tags/tag1.xml><?xml version="1.0" encoding="utf-8"?>
<p:tagLst xmlns:p="http://schemas.openxmlformats.org/presentationml/2006/main">
  <p:tag name="COMMONDATA" val="eyJoZGlkIjoiN2YzNjBkOTgyNWQ1YTMxYzM3MzMwNWFiODNmOWIzYWMifQ=="/>
  <p:tag name="KSO_WPP_MARK_KEY" val="15360f89-765c-4541-9941-3621bc7c684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2398</Words>
  <Application>WPS 演示</Application>
  <PresentationFormat>全屏显示(4:3)</PresentationFormat>
  <Paragraphs>84</Paragraphs>
  <Slides>14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vt:lpstr>
      <vt:lpstr>宋体</vt:lpstr>
      <vt:lpstr>Wingdings</vt:lpstr>
      <vt:lpstr>黑体</vt:lpstr>
      <vt:lpstr>Calibri</vt:lpstr>
      <vt:lpstr>微软雅黑</vt:lpstr>
      <vt:lpstr>Arial Unicode MS</vt:lpstr>
      <vt:lpstr>Office 主题</vt:lpstr>
      <vt:lpstr> 投资类电信网络诈骗犯罪侦查 ——全链条打击方案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“公安改革与大数据”调研文章撰写</dc:title>
  <dc:creator>mac</dc:creator>
  <cp:lastModifiedBy>枯木</cp:lastModifiedBy>
  <cp:revision>413</cp:revision>
  <dcterms:created xsi:type="dcterms:W3CDTF">2019-03-08T09:01:00Z</dcterms:created>
  <dcterms:modified xsi:type="dcterms:W3CDTF">2022-09-23T00:49:48Z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ICV">
    <vt:lpwstr>CF13B7E27C51475B8FF01758BC688877</vt:lpwstr>
  </property>
</Properties>
</file>