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1"/>
  </p:notesMasterIdLst>
  <p:sldIdLst>
    <p:sldId id="257" r:id="rId3"/>
    <p:sldId id="275" r:id="rId4"/>
    <p:sldId id="276" r:id="rId5"/>
    <p:sldId id="258" r:id="rId6"/>
    <p:sldId id="259" r:id="rId7"/>
    <p:sldId id="277" r:id="rId8"/>
    <p:sldId id="260" r:id="rId9"/>
    <p:sldId id="262" r:id="rId10"/>
    <p:sldId id="263" r:id="rId11"/>
    <p:sldId id="268" r:id="rId12"/>
    <p:sldId id="278" r:id="rId13"/>
    <p:sldId id="279" r:id="rId14"/>
    <p:sldId id="280" r:id="rId15"/>
    <p:sldId id="281" r:id="rId16"/>
    <p:sldId id="282" r:id="rId17"/>
    <p:sldId id="266" r:id="rId18"/>
    <p:sldId id="283" r:id="rId19"/>
    <p:sldId id="267"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p15:clr>
            <a:srgbClr val="A4A3A4"/>
          </p15:clr>
        </p15:guide>
        <p15:guide id="2" pos="390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代 百威" initials="代"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090A"/>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54" d="100"/>
          <a:sy n="54" d="100"/>
        </p:scale>
        <p:origin x="835" y="-82"/>
      </p:cViewPr>
      <p:guideLst>
        <p:guide orient="horz" pos="2124"/>
        <p:guide pos="390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2022/9/28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5F0484-0F60-4837-8BE2-4414FF4B5C11}"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2023818" y="6589087"/>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black"/>
                </a:solidFill>
                <a:effectLst/>
                <a:uLnTx/>
                <a:uFillTx/>
                <a:hlinkClick r:id="rId2"/>
              </a:rPr>
              <a:t>节日</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097152" name="图片 4"/>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2097215" name="图片 2"/>
          <p:cNvPicPr>
            <a:picLocks noChangeAspect="1"/>
          </p:cNvPicPr>
          <p:nvPr userDrawn="1"/>
        </p:nvPicPr>
        <p:blipFill>
          <a:blip r:embed="rId2"/>
          <a:stretch>
            <a:fillRect/>
          </a:stretch>
        </p:blipFill>
        <p:spPr>
          <a:xfrm>
            <a:off x="0" y="0"/>
            <a:ext cx="12192000" cy="6858000"/>
          </a:xfrm>
          <a:prstGeom prst="rect">
            <a:avLst/>
          </a:prstGeom>
        </p:spPr>
      </p:pic>
      <p:pic>
        <p:nvPicPr>
          <p:cNvPr id="2097216" name="图片 5" descr="背景图案  中度可信度描述已自动生成"/>
          <p:cNvPicPr>
            <a:picLocks noChangeAspect="1"/>
          </p:cNvPicPr>
          <p:nvPr userDrawn="1"/>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2097213" name="图片 3" descr="背景图案  低可信度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2097157" name="图片 2" descr="背景图案  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097214" name="图片 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descr="背景图案&#10;&#10;中度可信度描述已自动生成"/>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48966"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48963"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048965"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048961"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1048962" name="TextBox 3"/>
          <p:cNvSpPr txBox="1"/>
          <p:nvPr userDrawn="1"/>
        </p:nvSpPr>
        <p:spPr>
          <a:xfrm>
            <a:off x="2023818" y="6589087"/>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pPr>
            <a:r>
              <a:rPr kumimoji="0" lang="zh-CN" altLang="en-US" sz="100" b="0" i="0" u="none" strike="noStrike" kern="0" cap="none" spc="0" normalizeH="0" baseline="0" noProof="0" dirty="0">
                <a:ln>
                  <a:noFill/>
                </a:ln>
                <a:solidFill>
                  <a:prstClr val="black"/>
                </a:solidFill>
                <a:effectLst/>
                <a:uLnTx/>
                <a:uFillTx/>
                <a:hlinkClick r:id="rId2"/>
              </a:rPr>
              <a:t>节日</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048964"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1048960"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4" name="图片 3" descr="背景图案&#10;&#10;低可信度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3" name="图片 2" descr="背景图案&#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7.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7.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7.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7.xml"/><Relationship Id="rId1" Type="http://schemas.openxmlformats.org/officeDocument/2006/relationships/tags" Target="../tags/tag13.xml"/><Relationship Id="rId5" Type="http://schemas.openxmlformats.org/officeDocument/2006/relationships/image" Target="../media/image8.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7.xml"/><Relationship Id="rId1" Type="http://schemas.openxmlformats.org/officeDocument/2006/relationships/tags" Target="../tags/tag14.xml"/><Relationship Id="rId5" Type="http://schemas.openxmlformats.org/officeDocument/2006/relationships/image" Target="../media/image8.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8.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7.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文本占位符 3"/>
          <p:cNvSpPr txBox="1"/>
          <p:nvPr>
            <p:custDataLst>
              <p:tags r:id="rId1"/>
            </p:custDataLst>
          </p:nvPr>
        </p:nvSpPr>
        <p:spPr>
          <a:xfrm>
            <a:off x="3183255" y="2110740"/>
            <a:ext cx="5825490" cy="1568450"/>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9600" spc="-300" dirty="0">
                <a:effectLst>
                  <a:outerShdw blurRad="254000" dist="101600" dir="5400000" algn="ctr" rotWithShape="0">
                    <a:srgbClr val="000000">
                      <a:alpha val="48000"/>
                    </a:srgbClr>
                  </a:outerShdw>
                </a:effectLst>
                <a:latin typeface="华文行楷" panose="02010800040101010101" pitchFamily="2" charset="-122"/>
                <a:ea typeface="华文行楷" panose="02010800040101010101" pitchFamily="2" charset="-122"/>
                <a:cs typeface="+mn-ea"/>
                <a:sym typeface="+mn-lt"/>
              </a:rPr>
              <a:t>学术点评</a:t>
            </a:r>
          </a:p>
        </p:txBody>
      </p:sp>
      <p:pic>
        <p:nvPicPr>
          <p:cNvPr id="25" name="图片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26865" y="831581"/>
            <a:ext cx="1479922" cy="1135754"/>
          </a:xfrm>
          <a:prstGeom prst="rect">
            <a:avLst/>
          </a:prstGeom>
        </p:spPr>
      </p:pic>
      <p:sp>
        <p:nvSpPr>
          <p:cNvPr id="41" name="PA-矩形 4"/>
          <p:cNvSpPr txBox="1">
            <a:spLocks noChangeArrowheads="1"/>
          </p:cNvSpPr>
          <p:nvPr>
            <p:custDataLst>
              <p:tags r:id="rId2"/>
            </p:custDataLst>
          </p:nvPr>
        </p:nvSpPr>
        <p:spPr bwMode="auto">
          <a:xfrm>
            <a:off x="3550423" y="3922500"/>
            <a:ext cx="5825490" cy="1135054"/>
          </a:xfrm>
          <a:prstGeom prst="rect">
            <a:avLst/>
          </a:prstGeom>
          <a:noFill/>
          <a:ln>
            <a:noFill/>
          </a:ln>
          <a:effectLst/>
        </p:spPr>
        <p:txBody>
          <a:bodyPr wrap="square" rtlCol="0">
            <a:spAutoFit/>
          </a:bodyPr>
          <a:lstStyle>
            <a:defPPr>
              <a:defRPr lang="zh-CN"/>
            </a:defPPr>
            <a:lvl1pPr algn="dist">
              <a:defRPr sz="2000" i="1"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宋体 CN Heavy" panose="02020900000000000000" pitchFamily="18" charset="-122"/>
                <a:ea typeface="思源宋体 CN Heavy" panose="02020900000000000000" pitchFamily="18" charset="-122"/>
              </a:defRPr>
            </a:lvl1pPr>
          </a:lstStyle>
          <a:p>
            <a:pPr algn="l">
              <a:lnSpc>
                <a:spcPct val="150000"/>
              </a:lnSpc>
            </a:pPr>
            <a:r>
              <a:rPr lang="zh-CN" altLang="en-US" sz="2400" i="0" dirty="0">
                <a:latin typeface="+mn-lt"/>
                <a:ea typeface="+mn-ea"/>
                <a:cs typeface="+mn-ea"/>
                <a:sym typeface="+mn-lt"/>
              </a:rPr>
              <a:t>            点评人：汪勇</a:t>
            </a:r>
            <a:r>
              <a:rPr lang="en-US" altLang="zh-CN" sz="2400" i="0" dirty="0">
                <a:latin typeface="+mn-lt"/>
                <a:ea typeface="+mn-ea"/>
                <a:cs typeface="+mn-ea"/>
                <a:sym typeface="+mn-lt"/>
              </a:rPr>
              <a:t> </a:t>
            </a:r>
            <a:r>
              <a:rPr lang="zh-CN" altLang="en-US" sz="2400" i="0" dirty="0">
                <a:latin typeface="+mn-lt"/>
                <a:ea typeface="+mn-ea"/>
                <a:cs typeface="+mn-ea"/>
                <a:sym typeface="+mn-lt"/>
              </a:rPr>
              <a:t>教授 </a:t>
            </a:r>
            <a:endParaRPr lang="en-US" altLang="zh-CN" sz="2400" i="0" dirty="0">
              <a:latin typeface="+mn-lt"/>
              <a:ea typeface="+mn-ea"/>
              <a:cs typeface="+mn-ea"/>
              <a:sym typeface="+mn-lt"/>
            </a:endParaRPr>
          </a:p>
          <a:p>
            <a:pPr algn="l">
              <a:lnSpc>
                <a:spcPct val="150000"/>
              </a:lnSpc>
            </a:pPr>
            <a:r>
              <a:rPr lang="zh-CN" altLang="en-US" sz="2400" i="0" dirty="0">
                <a:latin typeface="+mn-lt"/>
                <a:ea typeface="+mn-ea"/>
                <a:cs typeface="+mn-ea"/>
                <a:sym typeface="+mn-lt"/>
              </a:rPr>
              <a:t>中国人民公安大学党委委员、副校长</a:t>
            </a:r>
          </a:p>
        </p:txBody>
      </p:sp>
      <p:sp>
        <p:nvSpPr>
          <p:cNvPr id="42" name="PA-任意多边形 9"/>
          <p:cNvSpPr>
            <a:spLocks noEditPoints="1"/>
          </p:cNvSpPr>
          <p:nvPr>
            <p:custDataLst>
              <p:tags r:id="rId3"/>
            </p:custDataLst>
          </p:nvPr>
        </p:nvSpPr>
        <p:spPr bwMode="auto">
          <a:xfrm>
            <a:off x="4225440" y="4144317"/>
            <a:ext cx="297278" cy="29852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100000">
                <a:srgbClr val="E9BE61"/>
              </a:gs>
              <a:gs pos="0">
                <a:srgbClr val="FEEFAC"/>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fontAlgn="base">
              <a:spcBef>
                <a:spcPct val="0"/>
              </a:spcBef>
              <a:spcAft>
                <a:spcPct val="0"/>
              </a:spcAft>
            </a:pPr>
            <a:endParaRPr lang="zh-CN" altLang="en-US" sz="2000">
              <a:solidFill>
                <a:schemeClr val="accent1"/>
              </a:solidFill>
              <a:cs typeface="+mn-ea"/>
              <a:sym typeface="+mn-lt"/>
            </a:endParaRPr>
          </a:p>
        </p:txBody>
      </p:sp>
      <p:sp>
        <p:nvSpPr>
          <p:cNvPr id="43" name="PA-矩形 4"/>
          <p:cNvSpPr txBox="1">
            <a:spLocks noChangeArrowheads="1"/>
          </p:cNvSpPr>
          <p:nvPr>
            <p:custDataLst>
              <p:tags r:id="rId4"/>
            </p:custDataLst>
          </p:nvPr>
        </p:nvSpPr>
        <p:spPr bwMode="auto">
          <a:xfrm>
            <a:off x="9754661" y="6356349"/>
            <a:ext cx="1876091" cy="337185"/>
          </a:xfrm>
          <a:prstGeom prst="rect">
            <a:avLst/>
          </a:prstGeom>
          <a:noFill/>
          <a:ln>
            <a:noFill/>
          </a:ln>
          <a:effectLst/>
        </p:spPr>
        <p:txBody>
          <a:bodyPr wrap="square" rtlCol="0">
            <a:spAutoFit/>
          </a:bodyPr>
          <a:lstStyle>
            <a:defPPr>
              <a:defRPr lang="zh-CN"/>
            </a:defPPr>
            <a:lvl1pPr algn="dist">
              <a:defRPr sz="2000" i="1"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宋体 CN Heavy" panose="02020900000000000000" pitchFamily="18" charset="-122"/>
                <a:ea typeface="思源宋体 CN Heavy" panose="02020900000000000000" pitchFamily="18" charset="-122"/>
              </a:defRPr>
            </a:lvl1pPr>
          </a:lstStyle>
          <a:p>
            <a:pPr algn="l"/>
            <a:r>
              <a:rPr lang="en-US" sz="1600" i="0" dirty="0">
                <a:latin typeface="+mn-lt"/>
                <a:ea typeface="+mn-ea"/>
                <a:cs typeface="+mn-ea"/>
                <a:sym typeface="+mn-lt"/>
              </a:rPr>
              <a:t>2022</a:t>
            </a:r>
            <a:r>
              <a:rPr lang="zh-CN" altLang="en-US" sz="1600" i="0" dirty="0">
                <a:latin typeface="+mn-lt"/>
                <a:ea typeface="+mn-ea"/>
                <a:cs typeface="+mn-ea"/>
                <a:sym typeface="+mn-lt"/>
              </a:rPr>
              <a:t>年</a:t>
            </a:r>
            <a:r>
              <a:rPr lang="en-US" altLang="zh-CN" sz="1600" i="0" dirty="0">
                <a:latin typeface="+mn-lt"/>
                <a:ea typeface="+mn-ea"/>
                <a:cs typeface="+mn-ea"/>
                <a:sym typeface="+mn-lt"/>
              </a:rPr>
              <a:t>9</a:t>
            </a:r>
            <a:r>
              <a:rPr lang="zh-CN" altLang="en-US" sz="1600" i="0" dirty="0">
                <a:latin typeface="+mn-lt"/>
                <a:ea typeface="+mn-ea"/>
                <a:cs typeface="+mn-ea"/>
                <a:sym typeface="+mn-lt"/>
              </a:rPr>
              <a:t>月</a:t>
            </a:r>
            <a:r>
              <a:rPr lang="en-US" altLang="zh-CN" sz="1600" i="0" dirty="0">
                <a:latin typeface="+mn-lt"/>
                <a:ea typeface="+mn-ea"/>
                <a:cs typeface="+mn-ea"/>
                <a:sym typeface="+mn-lt"/>
              </a:rPr>
              <a:t>27</a:t>
            </a:r>
            <a:r>
              <a:rPr lang="zh-CN" altLang="en-US" sz="1600" i="0" dirty="0">
                <a:latin typeface="+mn-lt"/>
                <a:ea typeface="+mn-ea"/>
                <a:cs typeface="+mn-ea"/>
                <a:sym typeface="+mn-lt"/>
              </a:rPr>
              <a:t>日</a:t>
            </a:r>
          </a:p>
        </p:txBody>
      </p:sp>
      <p:sp>
        <p:nvSpPr>
          <p:cNvPr id="34" name="文本框 33"/>
          <p:cNvSpPr txBox="1"/>
          <p:nvPr/>
        </p:nvSpPr>
        <p:spPr>
          <a:xfrm>
            <a:off x="8344818" y="5224243"/>
            <a:ext cx="4195191" cy="156966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9600" i="0" spc="0" dirty="0">
                <a:gradFill>
                  <a:gsLst>
                    <a:gs pos="100000">
                      <a:srgbClr val="E9BE61">
                        <a:alpha val="0"/>
                      </a:srgbClr>
                    </a:gs>
                    <a:gs pos="62000">
                      <a:srgbClr val="FEEFAC">
                        <a:alpha val="6000"/>
                      </a:srgbClr>
                    </a:gs>
                  </a:gsLst>
                  <a:lin ang="5400000" scaled="0"/>
                </a:gradFill>
                <a:latin typeface="+mn-lt"/>
                <a:ea typeface="+mn-ea"/>
                <a:cs typeface="+mn-ea"/>
                <a:sym typeface="+mn-lt"/>
              </a:rPr>
              <a:t>2021</a:t>
            </a:r>
            <a:endParaRPr lang="zh-CN" altLang="en-US" sz="9600" i="0" spc="0" dirty="0">
              <a:gradFill>
                <a:gsLst>
                  <a:gs pos="100000">
                    <a:srgbClr val="E9BE61">
                      <a:alpha val="0"/>
                    </a:srgbClr>
                  </a:gs>
                  <a:gs pos="62000">
                    <a:srgbClr val="FEEFAC">
                      <a:alpha val="6000"/>
                    </a:srgbClr>
                  </a:gs>
                </a:gsLst>
                <a:lin ang="5400000" scaled="0"/>
              </a:gradFill>
              <a:latin typeface="+mn-lt"/>
              <a:ea typeface="+mn-ea"/>
              <a:cs typeface="+mn-ea"/>
              <a:sym typeface="+mn-lt"/>
            </a:endParaRPr>
          </a:p>
        </p:txBody>
      </p:sp>
      <p:sp>
        <p:nvSpPr>
          <p:cNvPr id="33" name="文本框 32"/>
          <p:cNvSpPr txBox="1"/>
          <p:nvPr/>
        </p:nvSpPr>
        <p:spPr>
          <a:xfrm>
            <a:off x="152088" y="5224243"/>
            <a:ext cx="4195191" cy="156966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9600" i="0" spc="0" dirty="0">
                <a:gradFill>
                  <a:gsLst>
                    <a:gs pos="100000">
                      <a:srgbClr val="E9BE61">
                        <a:alpha val="0"/>
                      </a:srgbClr>
                    </a:gs>
                    <a:gs pos="62000">
                      <a:srgbClr val="FEEFAC">
                        <a:alpha val="6000"/>
                      </a:srgbClr>
                    </a:gs>
                  </a:gsLst>
                  <a:lin ang="5400000" scaled="0"/>
                </a:gradFill>
                <a:latin typeface="+mn-lt"/>
                <a:ea typeface="+mn-ea"/>
                <a:cs typeface="+mn-ea"/>
                <a:sym typeface="+mn-lt"/>
              </a:rPr>
              <a:t>1921</a:t>
            </a:r>
            <a:endParaRPr lang="zh-CN" altLang="en-US" sz="9600" i="0" spc="0" dirty="0">
              <a:gradFill>
                <a:gsLst>
                  <a:gs pos="100000">
                    <a:srgbClr val="E9BE61">
                      <a:alpha val="0"/>
                    </a:srgbClr>
                  </a:gs>
                  <a:gs pos="62000">
                    <a:srgbClr val="FEEFAC">
                      <a:alpha val="6000"/>
                    </a:srgbClr>
                  </a:gs>
                </a:gsLst>
                <a:lin ang="5400000" scaled="0"/>
              </a:gradFill>
              <a:latin typeface="+mn-lt"/>
              <a:ea typeface="+mn-ea"/>
              <a:cs typeface="+mn-ea"/>
              <a:sym typeface="+mn-lt"/>
            </a:endParaRPr>
          </a:p>
        </p:txBody>
      </p:sp>
      <p:pic>
        <p:nvPicPr>
          <p:cNvPr id="5" name="图片 4" descr="图片1"/>
          <p:cNvPicPr>
            <a:picLocks noChangeAspect="1"/>
          </p:cNvPicPr>
          <p:nvPr/>
        </p:nvPicPr>
        <p:blipFill>
          <a:blip r:embed="rId8"/>
          <a:stretch>
            <a:fillRect/>
          </a:stretch>
        </p:blipFill>
        <p:spPr>
          <a:xfrm>
            <a:off x="76200" y="81280"/>
            <a:ext cx="1214755" cy="10693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41" grpId="0" bldLvl="0" animBg="1"/>
      <p:bldP spid="42" grpId="0" bldLvl="0" animBg="1"/>
      <p:bldP spid="43" grpId="0" bldLvl="0" animBg="1"/>
      <p:bldP spid="34" grpId="0" bldLvl="0" animBg="1"/>
      <p:bldP spid="3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71930" y="489585"/>
            <a:ext cx="5232400" cy="525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8764" name="TextBox 47"/>
          <p:cNvSpPr txBox="1"/>
          <p:nvPr/>
        </p:nvSpPr>
        <p:spPr>
          <a:xfrm>
            <a:off x="1304290" y="1331595"/>
            <a:ext cx="10357485" cy="583565"/>
          </a:xfrm>
          <a:prstGeom prst="rect">
            <a:avLst/>
          </a:prstGeom>
          <a:noFill/>
          <a:ln>
            <a:noFill/>
          </a:ln>
          <a:effectLst/>
        </p:spPr>
        <p:txBody>
          <a:bodyPr wrap="square" rtlCol="0">
            <a:spAutoFit/>
          </a:bodyPr>
          <a:lstStyle>
            <a:defPPr>
              <a:defRPr lang="zh-CN"/>
            </a:defPPr>
            <a:lvl1pPr algn="ctr">
              <a:defRPr sz="8000" i="1" spc="-300">
                <a:ln w="19050">
                  <a:noFill/>
                </a:ln>
                <a:gradFill>
                  <a:gsLst>
                    <a:gs pos="49000">
                      <a:srgbClr val="FEEFAC"/>
                    </a:gs>
                    <a:gs pos="100000">
                      <a:srgbClr val="E9BE61"/>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3200" i="0" dirty="0">
                <a:gradFill>
                  <a:gsLst>
                    <a:gs pos="100000">
                      <a:srgbClr val="E9BE61"/>
                    </a:gs>
                    <a:gs pos="49000">
                      <a:srgbClr val="FEEFAC"/>
                    </a:gs>
                  </a:gsLst>
                  <a:lin ang="5400000" scaled="0"/>
                </a:gradFill>
                <a:effectLst/>
                <a:latin typeface="+mn-lt"/>
                <a:ea typeface="+mn-ea"/>
                <a:cs typeface="+mn-ea"/>
                <a:sym typeface="+mn-lt"/>
              </a:rPr>
              <a:t>《深入贯彻习近平法治思想锻造“四个铁一般”公安铁军》</a:t>
            </a:r>
            <a:endParaRPr lang="zh-CN" altLang="en-US" sz="3200" i="0" spc="0" dirty="0">
              <a:latin typeface="+mn-lt"/>
              <a:ea typeface="+mn-ea"/>
              <a:cs typeface="+mn-ea"/>
              <a:sym typeface="+mn-lt"/>
            </a:endParaRPr>
          </a:p>
        </p:txBody>
      </p:sp>
      <p:sp>
        <p:nvSpPr>
          <p:cNvPr id="1048766" name="矩形 5"/>
          <p:cNvSpPr/>
          <p:nvPr/>
        </p:nvSpPr>
        <p:spPr>
          <a:xfrm>
            <a:off x="1187131" y="1915160"/>
            <a:ext cx="10218020" cy="4168140"/>
          </a:xfrm>
          <a:prstGeom prst="rect">
            <a:avLst/>
          </a:prstGeom>
        </p:spPr>
        <p:txBody>
          <a:bodyPr wrap="square" lIns="105571" tIns="52784" rIns="105571" bIns="52784">
            <a:spAutoFit/>
          </a:bodyPr>
          <a:lstStyle/>
          <a:p>
            <a:pPr algn="l" fontAlgn="base">
              <a:lnSpc>
                <a:spcPct val="150000"/>
              </a:lnSpc>
              <a:spcBef>
                <a:spcPct val="0"/>
              </a:spcBef>
              <a:spcAft>
                <a:spcPct val="0"/>
              </a:spcAft>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  一是坚持党建带队建，锚定正确方向，凝聚奋进力量；</a:t>
            </a:r>
          </a:p>
          <a:p>
            <a:pPr algn="l" fontAlgn="base">
              <a:lnSpc>
                <a:spcPct val="150000"/>
              </a:lnSpc>
              <a:spcBef>
                <a:spcPct val="0"/>
              </a:spcBef>
              <a:spcAft>
                <a:spcPct val="0"/>
              </a:spcAft>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  二是坚持党建带队建，强化政治建设，不断坚定理想信念；</a:t>
            </a:r>
          </a:p>
          <a:p>
            <a:pPr algn="l" fontAlgn="base">
              <a:lnSpc>
                <a:spcPct val="150000"/>
              </a:lnSpc>
              <a:spcBef>
                <a:spcPct val="0"/>
              </a:spcBef>
              <a:spcAft>
                <a:spcPct val="0"/>
              </a:spcAft>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  三是坚持党建带队建，夯实公安队伍组织建设，激发责任担当；</a:t>
            </a:r>
          </a:p>
          <a:p>
            <a:pPr algn="l" fontAlgn="base">
              <a:lnSpc>
                <a:spcPct val="150000"/>
              </a:lnSpc>
              <a:spcBef>
                <a:spcPct val="0"/>
              </a:spcBef>
              <a:spcAft>
                <a:spcPct val="0"/>
              </a:spcAft>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  四是坚持党建带队建，融合公安工作，不断锤炼过硬本领；</a:t>
            </a:r>
          </a:p>
          <a:p>
            <a:pPr algn="l" fontAlgn="base">
              <a:lnSpc>
                <a:spcPct val="150000"/>
              </a:lnSpc>
              <a:spcBef>
                <a:spcPct val="0"/>
              </a:spcBef>
              <a:spcAft>
                <a:spcPct val="0"/>
              </a:spcAft>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  五是坚持党建带队建，聚焦正风肃纪，不断严明纪律作风。</a:t>
            </a:r>
          </a:p>
          <a:p>
            <a:pPr algn="l" fontAlgn="base">
              <a:lnSpc>
                <a:spcPct val="150000"/>
              </a:lnSpc>
              <a:spcBef>
                <a:spcPct val="0"/>
              </a:spcBef>
              <a:spcAft>
                <a:spcPct val="0"/>
              </a:spcAft>
            </a:pPr>
            <a:r>
              <a:rPr lang="zh-CN" altLang="en-US" sz="2800" b="1" kern="0" dirty="0">
                <a:ln w="19050">
                  <a:noFill/>
                </a:ln>
                <a:solidFill>
                  <a:srgbClr val="FEEFAC"/>
                </a:solidFill>
                <a:effectLst>
                  <a:outerShdw blurRad="254000" dist="114300" dir="5400000" algn="ctr" rotWithShape="0">
                    <a:srgbClr val="000000">
                      <a:alpha val="23000"/>
                    </a:srgbClr>
                  </a:outerShdw>
                </a:effectLst>
                <a:latin typeface="华光行楷_CNKI" panose="02000500000000000000" pitchFamily="2" charset="-122"/>
                <a:ea typeface="华光行楷_CNKI" panose="02000500000000000000" pitchFamily="2" charset="-122"/>
                <a:cs typeface="+mn-ea"/>
                <a:sym typeface="+mn-lt"/>
              </a:rPr>
              <a:t>      山东公安机关探索推进党建带队建工作，是牢牢抓住了公安队伍建设的牛鼻子。</a:t>
            </a: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 </a:t>
            </a:r>
            <a:r>
              <a:rPr lang="zh-CN" altLang="en-US" sz="2800" b="1" kern="0" dirty="0">
                <a:ln w="19050">
                  <a:noFill/>
                </a:ln>
                <a:solidFill>
                  <a:srgbClr val="FEEFAC"/>
                </a:solidFill>
                <a:effectLst>
                  <a:outerShdw blurRad="254000" dist="114300" dir="5400000" algn="ctr" rotWithShape="0">
                    <a:srgbClr val="000000">
                      <a:alpha val="23000"/>
                    </a:srgbClr>
                  </a:outerShdw>
                </a:effectLst>
                <a:latin typeface="华光行楷_CNKI" panose="02000500000000000000" pitchFamily="2" charset="-122"/>
                <a:ea typeface="华光行楷_CNKI" panose="02000500000000000000" pitchFamily="2" charset="-122"/>
                <a:cs typeface="+mn-ea"/>
                <a:sym typeface="+mn-lt"/>
              </a:rPr>
              <a:t>      </a:t>
            </a:r>
          </a:p>
        </p:txBody>
      </p:sp>
      <p:pic>
        <p:nvPicPr>
          <p:cNvPr id="2097185" name="图片 8"/>
          <p:cNvPicPr>
            <a:picLocks noChangeAspect="1"/>
          </p:cNvPicPr>
          <p:nvPr/>
        </p:nvPicPr>
        <p:blipFill>
          <a:blip r:embed="rId3">
            <a:alphaModFix amt="17000"/>
          </a:blip>
          <a:stretch>
            <a:fillRect/>
          </a:stretch>
        </p:blipFill>
        <p:spPr>
          <a:xfrm>
            <a:off x="1082871" y="46955"/>
            <a:ext cx="10218020" cy="1135338"/>
          </a:xfrm>
          <a:prstGeom prst="rect">
            <a:avLst/>
          </a:prstGeom>
        </p:spPr>
      </p:pic>
      <p:pic>
        <p:nvPicPr>
          <p:cNvPr id="2097186" name="图片 9" descr="图片包含 游戏机, 窗帘, 花, 床  描述已自动生成"/>
          <p:cNvPicPr>
            <a:picLocks noChangeAspect="1"/>
          </p:cNvPicPr>
          <p:nvPr/>
        </p:nvPicPr>
        <p:blipFill>
          <a:blip r:embed="rId4"/>
          <a:stretch>
            <a:fillRect/>
          </a:stretch>
        </p:blipFill>
        <p:spPr>
          <a:xfrm flipH="1">
            <a:off x="-54042" y="5693135"/>
            <a:ext cx="6057900" cy="1164865"/>
          </a:xfrm>
          <a:prstGeom prst="rect">
            <a:avLst/>
          </a:prstGeom>
        </p:spPr>
      </p:pic>
      <p:pic>
        <p:nvPicPr>
          <p:cNvPr id="2097187" name="图片 10" descr="图片包含 游戏机, 窗帘, 花, 床  描述已自动生成"/>
          <p:cNvPicPr>
            <a:picLocks noChangeAspect="1"/>
          </p:cNvPicPr>
          <p:nvPr/>
        </p:nvPicPr>
        <p:blipFill>
          <a:blip r:embed="rId4"/>
          <a:stretch>
            <a:fillRect/>
          </a:stretch>
        </p:blipFill>
        <p:spPr>
          <a:xfrm>
            <a:off x="6134100" y="5507002"/>
            <a:ext cx="6119354" cy="1164865"/>
          </a:xfrm>
          <a:prstGeom prst="rect">
            <a:avLst/>
          </a:prstGeom>
        </p:spPr>
      </p:pic>
      <p:pic>
        <p:nvPicPr>
          <p:cNvPr id="34" name="图片 33" descr="图片1"/>
          <p:cNvPicPr>
            <a:picLocks noChangeAspect="1"/>
          </p:cNvPicPr>
          <p:nvPr>
            <p:custDataLst>
              <p:tags r:id="rId1"/>
            </p:custDataLst>
          </p:nvPr>
        </p:nvPicPr>
        <p:blipFill>
          <a:blip r:embed="rId5"/>
          <a:stretch>
            <a:fillRect/>
          </a:stretch>
        </p:blipFill>
        <p:spPr>
          <a:xfrm>
            <a:off x="36195" y="80010"/>
            <a:ext cx="1214755" cy="1069340"/>
          </a:xfrm>
          <a:prstGeom prst="rect">
            <a:avLst/>
          </a:prstGeom>
        </p:spPr>
      </p:pic>
      <p:sp>
        <p:nvSpPr>
          <p:cNvPr id="3" name="文本框 2"/>
          <p:cNvSpPr txBox="1"/>
          <p:nvPr/>
        </p:nvSpPr>
        <p:spPr>
          <a:xfrm>
            <a:off x="1412875" y="521970"/>
            <a:ext cx="8573770" cy="460375"/>
          </a:xfrm>
          <a:prstGeom prst="rect">
            <a:avLst/>
          </a:prstGeom>
          <a:noFill/>
        </p:spPr>
        <p:txBody>
          <a:bodyPr wrap="square" rtlCol="0">
            <a:spAutoFit/>
          </a:bodyPr>
          <a:lstStyle/>
          <a:p>
            <a:r>
              <a:rPr lang="zh-CN" altLang="en-US" sz="2400" dirty="0">
                <a:ln w="19050">
                  <a:noFill/>
                </a:ln>
                <a:solidFill>
                  <a:srgbClr val="59090A"/>
                </a:solidFill>
                <a:effectLst>
                  <a:outerShdw blurRad="254000" dist="114300" dir="5400000" algn="ctr" rotWithShape="0">
                    <a:srgbClr val="000000">
                      <a:alpha val="23000"/>
                    </a:srgbClr>
                  </a:outerShdw>
                </a:effectLst>
                <a:cs typeface="+mn-ea"/>
              </a:rPr>
              <a:t>二、文章的主要内容和学术观点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48764"/>
                                        </p:tgtEl>
                                        <p:attrNameLst>
                                          <p:attrName>style.visibility</p:attrName>
                                        </p:attrNameLst>
                                      </p:cBhvr>
                                      <p:to>
                                        <p:strVal val="visible"/>
                                      </p:to>
                                    </p:set>
                                    <p:anim calcmode="lin" valueType="num">
                                      <p:cBhvr additive="base">
                                        <p:cTn id="7" dur="500" fill="hold"/>
                                        <p:tgtEl>
                                          <p:spTgt spid="1048764"/>
                                        </p:tgtEl>
                                        <p:attrNameLst>
                                          <p:attrName>ppt_x</p:attrName>
                                        </p:attrNameLst>
                                      </p:cBhvr>
                                      <p:tavLst>
                                        <p:tav tm="0">
                                          <p:val>
                                            <p:strVal val="#ppt_x"/>
                                          </p:val>
                                        </p:tav>
                                        <p:tav tm="100000">
                                          <p:val>
                                            <p:strVal val="#ppt_x"/>
                                          </p:val>
                                        </p:tav>
                                      </p:tavLst>
                                    </p:anim>
                                    <p:anim calcmode="lin" valueType="num">
                                      <p:cBhvr additive="base">
                                        <p:cTn id="8" dur="500" fill="hold"/>
                                        <p:tgtEl>
                                          <p:spTgt spid="10487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766"/>
                                        </p:tgtEl>
                                        <p:attrNameLst>
                                          <p:attrName>style.visibility</p:attrName>
                                        </p:attrNameLst>
                                      </p:cBhvr>
                                      <p:to>
                                        <p:strVal val="visible"/>
                                      </p:to>
                                    </p:set>
                                    <p:anim calcmode="lin" valueType="num">
                                      <p:cBhvr additive="base">
                                        <p:cTn id="11" dur="500" fill="hold"/>
                                        <p:tgtEl>
                                          <p:spTgt spid="1048766"/>
                                        </p:tgtEl>
                                        <p:attrNameLst>
                                          <p:attrName>ppt_x</p:attrName>
                                        </p:attrNameLst>
                                      </p:cBhvr>
                                      <p:tavLst>
                                        <p:tav tm="0">
                                          <p:val>
                                            <p:strVal val="#ppt_x"/>
                                          </p:val>
                                        </p:tav>
                                        <p:tav tm="100000">
                                          <p:val>
                                            <p:strVal val="#ppt_x"/>
                                          </p:val>
                                        </p:tav>
                                      </p:tavLst>
                                    </p:anim>
                                    <p:anim calcmode="lin" valueType="num">
                                      <p:cBhvr additive="base">
                                        <p:cTn id="12" dur="500" fill="hold"/>
                                        <p:tgtEl>
                                          <p:spTgt spid="10487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4" grpId="0" bldLvl="0" animBg="1"/>
      <p:bldP spid="10487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71930" y="489585"/>
            <a:ext cx="5232400" cy="525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8764" name="TextBox 47"/>
          <p:cNvSpPr txBox="1"/>
          <p:nvPr/>
        </p:nvSpPr>
        <p:spPr>
          <a:xfrm>
            <a:off x="1329690" y="1149350"/>
            <a:ext cx="10474960" cy="1076325"/>
          </a:xfrm>
          <a:prstGeom prst="rect">
            <a:avLst/>
          </a:prstGeom>
          <a:noFill/>
          <a:ln>
            <a:noFill/>
          </a:ln>
          <a:effectLst/>
        </p:spPr>
        <p:txBody>
          <a:bodyPr wrap="square" rtlCol="0">
            <a:spAutoFit/>
          </a:bodyPr>
          <a:lstStyle>
            <a:defPPr>
              <a:defRPr lang="zh-CN"/>
            </a:defPPr>
            <a:lvl1pPr algn="ctr">
              <a:defRPr sz="8000" i="1" spc="-300">
                <a:ln w="19050">
                  <a:noFill/>
                </a:ln>
                <a:gradFill>
                  <a:gsLst>
                    <a:gs pos="49000">
                      <a:srgbClr val="FEEFAC"/>
                    </a:gs>
                    <a:gs pos="100000">
                      <a:srgbClr val="E9BE61"/>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3200" i="0" dirty="0">
                <a:gradFill>
                  <a:gsLst>
                    <a:gs pos="100000">
                      <a:srgbClr val="E9BE61"/>
                    </a:gs>
                    <a:gs pos="49000">
                      <a:srgbClr val="FEEFAC"/>
                    </a:gs>
                  </a:gsLst>
                  <a:lin ang="5400000" scaled="0"/>
                </a:gradFill>
                <a:effectLst/>
                <a:latin typeface="+mn-lt"/>
                <a:ea typeface="+mn-ea"/>
                <a:cs typeface="+mn-ea"/>
                <a:sym typeface="+mn-lt"/>
              </a:rPr>
              <a:t>《深入学习贯彻习近平法治思想在法治轨道上推进市域社会治理现代化》</a:t>
            </a:r>
            <a:endParaRPr lang="zh-CN" altLang="en-US" sz="3200" i="0" spc="0" dirty="0">
              <a:latin typeface="+mn-lt"/>
              <a:ea typeface="+mn-ea"/>
              <a:cs typeface="+mn-ea"/>
              <a:sym typeface="+mn-lt"/>
            </a:endParaRPr>
          </a:p>
        </p:txBody>
      </p:sp>
      <p:sp>
        <p:nvSpPr>
          <p:cNvPr id="1048766" name="矩形 5"/>
          <p:cNvSpPr/>
          <p:nvPr/>
        </p:nvSpPr>
        <p:spPr>
          <a:xfrm>
            <a:off x="1166176" y="2085340"/>
            <a:ext cx="10218020" cy="3983355"/>
          </a:xfrm>
          <a:prstGeom prst="rect">
            <a:avLst/>
          </a:prstGeom>
        </p:spPr>
        <p:txBody>
          <a:bodyPr wrap="square" lIns="105571" tIns="52784" rIns="105571" bIns="52784">
            <a:spAutoFit/>
          </a:bodyPr>
          <a:lstStyle/>
          <a:p>
            <a:pPr marL="342900" indent="-342900" algn="l" fontAlgn="base">
              <a:lnSpc>
                <a:spcPct val="150000"/>
              </a:lnSpc>
              <a:spcBef>
                <a:spcPct val="0"/>
              </a:spcBef>
              <a:spcAft>
                <a:spcPct val="0"/>
              </a:spcAft>
              <a:buFont typeface="Arial" panose="020B0604020202020204" pitchFamily="34" charset="0"/>
              <a:buChar char="•"/>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提出以习近平法治思想为指导，不断推进市域社会治理理念、方式和体系法治化，全面提升“五大能力”、推进“五大建设”，更好地发挥法治固根本、稳预期、利长远的保障作用。</a:t>
            </a:r>
          </a:p>
          <a:p>
            <a:pPr marL="342900" indent="-342900" algn="l" fontAlgn="base">
              <a:lnSpc>
                <a:spcPct val="150000"/>
              </a:lnSpc>
              <a:spcBef>
                <a:spcPct val="0"/>
              </a:spcBef>
              <a:spcAft>
                <a:spcPct val="0"/>
              </a:spcAft>
              <a:buFont typeface="Arial" panose="020B0604020202020204" pitchFamily="34" charset="0"/>
              <a:buChar char="•"/>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对应了习近平法治思想中“坚持在法治轨道上推进国家治理体系和治理能力现代化”的要求。</a:t>
            </a:r>
          </a:p>
          <a:p>
            <a:pPr marL="342900" indent="-342900" algn="l" fontAlgn="base">
              <a:lnSpc>
                <a:spcPct val="150000"/>
              </a:lnSpc>
              <a:spcBef>
                <a:spcPct val="0"/>
              </a:spcBef>
              <a:spcAft>
                <a:spcPct val="0"/>
              </a:spcAft>
              <a:buFont typeface="Arial" panose="020B0604020202020204" pitchFamily="34" charset="0"/>
              <a:buChar char="•"/>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文章聚焦“市域社会治理法治化”这一鲜明主题，展现了齐齐哈尔公安在这一具体领域中的担当作为。</a:t>
            </a:r>
          </a:p>
        </p:txBody>
      </p:sp>
      <p:pic>
        <p:nvPicPr>
          <p:cNvPr id="2097185" name="图片 8"/>
          <p:cNvPicPr>
            <a:picLocks noChangeAspect="1"/>
          </p:cNvPicPr>
          <p:nvPr/>
        </p:nvPicPr>
        <p:blipFill>
          <a:blip r:embed="rId3">
            <a:alphaModFix amt="17000"/>
          </a:blip>
          <a:stretch>
            <a:fillRect/>
          </a:stretch>
        </p:blipFill>
        <p:spPr>
          <a:xfrm>
            <a:off x="1082871" y="46955"/>
            <a:ext cx="10218020" cy="1135338"/>
          </a:xfrm>
          <a:prstGeom prst="rect">
            <a:avLst/>
          </a:prstGeom>
        </p:spPr>
      </p:pic>
      <p:pic>
        <p:nvPicPr>
          <p:cNvPr id="2097186" name="图片 9" descr="图片包含 游戏机, 窗帘, 花, 床  描述已自动生成"/>
          <p:cNvPicPr>
            <a:picLocks noChangeAspect="1"/>
          </p:cNvPicPr>
          <p:nvPr/>
        </p:nvPicPr>
        <p:blipFill>
          <a:blip r:embed="rId4"/>
          <a:stretch>
            <a:fillRect/>
          </a:stretch>
        </p:blipFill>
        <p:spPr>
          <a:xfrm flipH="1">
            <a:off x="-54042" y="5693135"/>
            <a:ext cx="6057900" cy="1164865"/>
          </a:xfrm>
          <a:prstGeom prst="rect">
            <a:avLst/>
          </a:prstGeom>
        </p:spPr>
      </p:pic>
      <p:pic>
        <p:nvPicPr>
          <p:cNvPr id="2097187" name="图片 10" descr="图片包含 游戏机, 窗帘, 花, 床  描述已自动生成"/>
          <p:cNvPicPr>
            <a:picLocks noChangeAspect="1"/>
          </p:cNvPicPr>
          <p:nvPr/>
        </p:nvPicPr>
        <p:blipFill>
          <a:blip r:embed="rId4"/>
          <a:stretch>
            <a:fillRect/>
          </a:stretch>
        </p:blipFill>
        <p:spPr>
          <a:xfrm>
            <a:off x="6134100" y="5507002"/>
            <a:ext cx="6119354" cy="1164865"/>
          </a:xfrm>
          <a:prstGeom prst="rect">
            <a:avLst/>
          </a:prstGeom>
        </p:spPr>
      </p:pic>
      <p:pic>
        <p:nvPicPr>
          <p:cNvPr id="34" name="图片 33" descr="图片1"/>
          <p:cNvPicPr>
            <a:picLocks noChangeAspect="1"/>
          </p:cNvPicPr>
          <p:nvPr>
            <p:custDataLst>
              <p:tags r:id="rId1"/>
            </p:custDataLst>
          </p:nvPr>
        </p:nvPicPr>
        <p:blipFill>
          <a:blip r:embed="rId5"/>
          <a:stretch>
            <a:fillRect/>
          </a:stretch>
        </p:blipFill>
        <p:spPr>
          <a:xfrm>
            <a:off x="36195" y="80010"/>
            <a:ext cx="1214755" cy="1069340"/>
          </a:xfrm>
          <a:prstGeom prst="rect">
            <a:avLst/>
          </a:prstGeom>
        </p:spPr>
      </p:pic>
      <p:sp>
        <p:nvSpPr>
          <p:cNvPr id="3" name="文本框 2"/>
          <p:cNvSpPr txBox="1"/>
          <p:nvPr/>
        </p:nvSpPr>
        <p:spPr>
          <a:xfrm>
            <a:off x="1412875" y="521970"/>
            <a:ext cx="8573770" cy="460375"/>
          </a:xfrm>
          <a:prstGeom prst="rect">
            <a:avLst/>
          </a:prstGeom>
          <a:noFill/>
        </p:spPr>
        <p:txBody>
          <a:bodyPr wrap="square" rtlCol="0">
            <a:spAutoFit/>
          </a:bodyPr>
          <a:lstStyle/>
          <a:p>
            <a:r>
              <a:rPr lang="zh-CN" altLang="en-US" sz="2400" dirty="0">
                <a:ln w="19050">
                  <a:noFill/>
                </a:ln>
                <a:solidFill>
                  <a:srgbClr val="59090A"/>
                </a:solidFill>
                <a:effectLst>
                  <a:outerShdw blurRad="254000" dist="114300" dir="5400000" algn="ctr" rotWithShape="0">
                    <a:srgbClr val="000000">
                      <a:alpha val="23000"/>
                    </a:srgbClr>
                  </a:outerShdw>
                </a:effectLst>
                <a:cs typeface="+mn-ea"/>
              </a:rPr>
              <a:t>二、文章的主要内容和学术观点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48764"/>
                                        </p:tgtEl>
                                        <p:attrNameLst>
                                          <p:attrName>style.visibility</p:attrName>
                                        </p:attrNameLst>
                                      </p:cBhvr>
                                      <p:to>
                                        <p:strVal val="visible"/>
                                      </p:to>
                                    </p:set>
                                    <p:anim calcmode="lin" valueType="num">
                                      <p:cBhvr additive="base">
                                        <p:cTn id="7" dur="500" fill="hold"/>
                                        <p:tgtEl>
                                          <p:spTgt spid="1048764"/>
                                        </p:tgtEl>
                                        <p:attrNameLst>
                                          <p:attrName>ppt_x</p:attrName>
                                        </p:attrNameLst>
                                      </p:cBhvr>
                                      <p:tavLst>
                                        <p:tav tm="0">
                                          <p:val>
                                            <p:strVal val="#ppt_x"/>
                                          </p:val>
                                        </p:tav>
                                        <p:tav tm="100000">
                                          <p:val>
                                            <p:strVal val="#ppt_x"/>
                                          </p:val>
                                        </p:tav>
                                      </p:tavLst>
                                    </p:anim>
                                    <p:anim calcmode="lin" valueType="num">
                                      <p:cBhvr additive="base">
                                        <p:cTn id="8" dur="500" fill="hold"/>
                                        <p:tgtEl>
                                          <p:spTgt spid="10487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766"/>
                                        </p:tgtEl>
                                        <p:attrNameLst>
                                          <p:attrName>style.visibility</p:attrName>
                                        </p:attrNameLst>
                                      </p:cBhvr>
                                      <p:to>
                                        <p:strVal val="visible"/>
                                      </p:to>
                                    </p:set>
                                    <p:anim calcmode="lin" valueType="num">
                                      <p:cBhvr additive="base">
                                        <p:cTn id="11" dur="500" fill="hold"/>
                                        <p:tgtEl>
                                          <p:spTgt spid="1048766"/>
                                        </p:tgtEl>
                                        <p:attrNameLst>
                                          <p:attrName>ppt_x</p:attrName>
                                        </p:attrNameLst>
                                      </p:cBhvr>
                                      <p:tavLst>
                                        <p:tav tm="0">
                                          <p:val>
                                            <p:strVal val="#ppt_x"/>
                                          </p:val>
                                        </p:tav>
                                        <p:tav tm="100000">
                                          <p:val>
                                            <p:strVal val="#ppt_x"/>
                                          </p:val>
                                        </p:tav>
                                      </p:tavLst>
                                    </p:anim>
                                    <p:anim calcmode="lin" valueType="num">
                                      <p:cBhvr additive="base">
                                        <p:cTn id="12" dur="500" fill="hold"/>
                                        <p:tgtEl>
                                          <p:spTgt spid="10487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4" grpId="0" bldLvl="0" animBg="1"/>
      <p:bldP spid="10487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71930" y="489585"/>
            <a:ext cx="5232400" cy="525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8764" name="TextBox 47"/>
          <p:cNvSpPr txBox="1"/>
          <p:nvPr/>
        </p:nvSpPr>
        <p:spPr>
          <a:xfrm>
            <a:off x="1329690" y="1149350"/>
            <a:ext cx="10474960" cy="1076325"/>
          </a:xfrm>
          <a:prstGeom prst="rect">
            <a:avLst/>
          </a:prstGeom>
          <a:noFill/>
          <a:ln>
            <a:noFill/>
          </a:ln>
          <a:effectLst/>
        </p:spPr>
        <p:txBody>
          <a:bodyPr wrap="square" rtlCol="0">
            <a:spAutoFit/>
          </a:bodyPr>
          <a:lstStyle>
            <a:defPPr>
              <a:defRPr lang="zh-CN"/>
            </a:defPPr>
            <a:lvl1pPr algn="ctr">
              <a:defRPr sz="8000" i="1" spc="-300">
                <a:ln w="19050">
                  <a:noFill/>
                </a:ln>
                <a:gradFill>
                  <a:gsLst>
                    <a:gs pos="49000">
                      <a:srgbClr val="FEEFAC"/>
                    </a:gs>
                    <a:gs pos="100000">
                      <a:srgbClr val="E9BE61"/>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3200" i="0" dirty="0">
                <a:gradFill>
                  <a:gsLst>
                    <a:gs pos="100000">
                      <a:srgbClr val="E9BE61"/>
                    </a:gs>
                    <a:gs pos="49000">
                      <a:srgbClr val="FEEFAC"/>
                    </a:gs>
                  </a:gsLst>
                  <a:lin ang="5400000" scaled="0"/>
                </a:gradFill>
                <a:effectLst/>
                <a:latin typeface="+mn-lt"/>
                <a:ea typeface="+mn-ea"/>
                <a:cs typeface="+mn-ea"/>
                <a:sym typeface="+mn-lt"/>
              </a:rPr>
              <a:t>《深入学习贯彻习近平法治思想在法治轨道上推进市域社会治理现代化》</a:t>
            </a:r>
            <a:endParaRPr lang="zh-CN" altLang="en-US" sz="3200" i="0" spc="0" dirty="0">
              <a:latin typeface="+mn-lt"/>
              <a:ea typeface="+mn-ea"/>
              <a:cs typeface="+mn-ea"/>
              <a:sym typeface="+mn-lt"/>
            </a:endParaRPr>
          </a:p>
        </p:txBody>
      </p:sp>
      <p:sp>
        <p:nvSpPr>
          <p:cNvPr id="1048766" name="矩形 5"/>
          <p:cNvSpPr/>
          <p:nvPr/>
        </p:nvSpPr>
        <p:spPr>
          <a:xfrm>
            <a:off x="1131886" y="2245360"/>
            <a:ext cx="10218020" cy="3429000"/>
          </a:xfrm>
          <a:prstGeom prst="rect">
            <a:avLst/>
          </a:prstGeom>
        </p:spPr>
        <p:txBody>
          <a:bodyPr wrap="square" lIns="105571" tIns="52784" rIns="105571" bIns="52784">
            <a:spAutoFit/>
          </a:bodyPr>
          <a:lstStyle/>
          <a:p>
            <a:pPr algn="l" fontAlgn="base">
              <a:lnSpc>
                <a:spcPct val="150000"/>
              </a:lnSpc>
              <a:spcBef>
                <a:spcPct val="0"/>
              </a:spcBef>
              <a:spcAft>
                <a:spcPct val="0"/>
              </a:spcAft>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       公安机关是国家重要的治安行政力量和刑事司法力量，必须更加注重运用法治思维和法治方式防范化解重大涉稳风险、破解社会治理难题。</a:t>
            </a:r>
          </a:p>
          <a:p>
            <a:pPr algn="l" fontAlgn="base">
              <a:lnSpc>
                <a:spcPct val="150000"/>
              </a:lnSpc>
              <a:spcBef>
                <a:spcPct val="0"/>
              </a:spcBef>
              <a:spcAft>
                <a:spcPct val="0"/>
              </a:spcAft>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       文章的主要观点：</a:t>
            </a:r>
          </a:p>
          <a:p>
            <a:pPr indent="0" algn="l" fontAlgn="base">
              <a:lnSpc>
                <a:spcPct val="150000"/>
              </a:lnSpc>
              <a:spcBef>
                <a:spcPct val="0"/>
              </a:spcBef>
              <a:spcAft>
                <a:spcPct val="0"/>
              </a:spcAft>
              <a:buNone/>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       一是公安机关要善于以法治来凝聚市域社会治理共识；</a:t>
            </a:r>
          </a:p>
          <a:p>
            <a:pPr indent="0" algn="l" fontAlgn="base">
              <a:lnSpc>
                <a:spcPct val="150000"/>
              </a:lnSpc>
              <a:spcBef>
                <a:spcPct val="0"/>
              </a:spcBef>
              <a:spcAft>
                <a:spcPct val="0"/>
              </a:spcAft>
              <a:buNone/>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       二是公安机关要善于以法治来规范市域社会治理方式；</a:t>
            </a:r>
          </a:p>
          <a:p>
            <a:pPr indent="0" algn="l" fontAlgn="base">
              <a:lnSpc>
                <a:spcPct val="150000"/>
              </a:lnSpc>
              <a:spcBef>
                <a:spcPct val="0"/>
              </a:spcBef>
              <a:spcAft>
                <a:spcPct val="0"/>
              </a:spcAft>
              <a:buNone/>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       三是公安机关要善于以法治来优化市域社会治理体系。</a:t>
            </a:r>
          </a:p>
        </p:txBody>
      </p:sp>
      <p:pic>
        <p:nvPicPr>
          <p:cNvPr id="2097185" name="图片 8"/>
          <p:cNvPicPr>
            <a:picLocks noChangeAspect="1"/>
          </p:cNvPicPr>
          <p:nvPr/>
        </p:nvPicPr>
        <p:blipFill>
          <a:blip r:embed="rId3">
            <a:alphaModFix amt="17000"/>
          </a:blip>
          <a:stretch>
            <a:fillRect/>
          </a:stretch>
        </p:blipFill>
        <p:spPr>
          <a:xfrm>
            <a:off x="1082871" y="46955"/>
            <a:ext cx="10218020" cy="1135338"/>
          </a:xfrm>
          <a:prstGeom prst="rect">
            <a:avLst/>
          </a:prstGeom>
        </p:spPr>
      </p:pic>
      <p:pic>
        <p:nvPicPr>
          <p:cNvPr id="2097186" name="图片 9" descr="图片包含 游戏机, 窗帘, 花, 床  描述已自动生成"/>
          <p:cNvPicPr>
            <a:picLocks noChangeAspect="1"/>
          </p:cNvPicPr>
          <p:nvPr/>
        </p:nvPicPr>
        <p:blipFill>
          <a:blip r:embed="rId4"/>
          <a:stretch>
            <a:fillRect/>
          </a:stretch>
        </p:blipFill>
        <p:spPr>
          <a:xfrm flipH="1">
            <a:off x="-54042" y="5693135"/>
            <a:ext cx="6057900" cy="1164865"/>
          </a:xfrm>
          <a:prstGeom prst="rect">
            <a:avLst/>
          </a:prstGeom>
        </p:spPr>
      </p:pic>
      <p:pic>
        <p:nvPicPr>
          <p:cNvPr id="2097187" name="图片 10" descr="图片包含 游戏机, 窗帘, 花, 床  描述已自动生成"/>
          <p:cNvPicPr>
            <a:picLocks noChangeAspect="1"/>
          </p:cNvPicPr>
          <p:nvPr/>
        </p:nvPicPr>
        <p:blipFill>
          <a:blip r:embed="rId4"/>
          <a:stretch>
            <a:fillRect/>
          </a:stretch>
        </p:blipFill>
        <p:spPr>
          <a:xfrm>
            <a:off x="6134100" y="5507002"/>
            <a:ext cx="6119354" cy="1164865"/>
          </a:xfrm>
          <a:prstGeom prst="rect">
            <a:avLst/>
          </a:prstGeom>
        </p:spPr>
      </p:pic>
      <p:pic>
        <p:nvPicPr>
          <p:cNvPr id="34" name="图片 33" descr="图片1"/>
          <p:cNvPicPr>
            <a:picLocks noChangeAspect="1"/>
          </p:cNvPicPr>
          <p:nvPr>
            <p:custDataLst>
              <p:tags r:id="rId1"/>
            </p:custDataLst>
          </p:nvPr>
        </p:nvPicPr>
        <p:blipFill>
          <a:blip r:embed="rId5"/>
          <a:stretch>
            <a:fillRect/>
          </a:stretch>
        </p:blipFill>
        <p:spPr>
          <a:xfrm>
            <a:off x="36195" y="80010"/>
            <a:ext cx="1214755" cy="1069340"/>
          </a:xfrm>
          <a:prstGeom prst="rect">
            <a:avLst/>
          </a:prstGeom>
        </p:spPr>
      </p:pic>
      <p:sp>
        <p:nvSpPr>
          <p:cNvPr id="3" name="文本框 2"/>
          <p:cNvSpPr txBox="1"/>
          <p:nvPr/>
        </p:nvSpPr>
        <p:spPr>
          <a:xfrm>
            <a:off x="1412875" y="521970"/>
            <a:ext cx="8573770" cy="460375"/>
          </a:xfrm>
          <a:prstGeom prst="rect">
            <a:avLst/>
          </a:prstGeom>
          <a:noFill/>
        </p:spPr>
        <p:txBody>
          <a:bodyPr wrap="square" rtlCol="0">
            <a:spAutoFit/>
          </a:bodyPr>
          <a:lstStyle/>
          <a:p>
            <a:r>
              <a:rPr lang="zh-CN" altLang="en-US" sz="2400" dirty="0">
                <a:ln w="19050">
                  <a:noFill/>
                </a:ln>
                <a:solidFill>
                  <a:srgbClr val="59090A"/>
                </a:solidFill>
                <a:effectLst>
                  <a:outerShdw blurRad="254000" dist="114300" dir="5400000" algn="ctr" rotWithShape="0">
                    <a:srgbClr val="000000">
                      <a:alpha val="23000"/>
                    </a:srgbClr>
                  </a:outerShdw>
                </a:effectLst>
                <a:cs typeface="+mn-ea"/>
              </a:rPr>
              <a:t>二、文章的主要内容和学术观点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48764"/>
                                        </p:tgtEl>
                                        <p:attrNameLst>
                                          <p:attrName>style.visibility</p:attrName>
                                        </p:attrNameLst>
                                      </p:cBhvr>
                                      <p:to>
                                        <p:strVal val="visible"/>
                                      </p:to>
                                    </p:set>
                                    <p:anim calcmode="lin" valueType="num">
                                      <p:cBhvr additive="base">
                                        <p:cTn id="7" dur="500" fill="hold"/>
                                        <p:tgtEl>
                                          <p:spTgt spid="1048764"/>
                                        </p:tgtEl>
                                        <p:attrNameLst>
                                          <p:attrName>ppt_x</p:attrName>
                                        </p:attrNameLst>
                                      </p:cBhvr>
                                      <p:tavLst>
                                        <p:tav tm="0">
                                          <p:val>
                                            <p:strVal val="#ppt_x"/>
                                          </p:val>
                                        </p:tav>
                                        <p:tav tm="100000">
                                          <p:val>
                                            <p:strVal val="#ppt_x"/>
                                          </p:val>
                                        </p:tav>
                                      </p:tavLst>
                                    </p:anim>
                                    <p:anim calcmode="lin" valueType="num">
                                      <p:cBhvr additive="base">
                                        <p:cTn id="8" dur="500" fill="hold"/>
                                        <p:tgtEl>
                                          <p:spTgt spid="10487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766"/>
                                        </p:tgtEl>
                                        <p:attrNameLst>
                                          <p:attrName>style.visibility</p:attrName>
                                        </p:attrNameLst>
                                      </p:cBhvr>
                                      <p:to>
                                        <p:strVal val="visible"/>
                                      </p:to>
                                    </p:set>
                                    <p:anim calcmode="lin" valueType="num">
                                      <p:cBhvr additive="base">
                                        <p:cTn id="11" dur="500" fill="hold"/>
                                        <p:tgtEl>
                                          <p:spTgt spid="1048766"/>
                                        </p:tgtEl>
                                        <p:attrNameLst>
                                          <p:attrName>ppt_x</p:attrName>
                                        </p:attrNameLst>
                                      </p:cBhvr>
                                      <p:tavLst>
                                        <p:tav tm="0">
                                          <p:val>
                                            <p:strVal val="#ppt_x"/>
                                          </p:val>
                                        </p:tav>
                                        <p:tav tm="100000">
                                          <p:val>
                                            <p:strVal val="#ppt_x"/>
                                          </p:val>
                                        </p:tav>
                                      </p:tavLst>
                                    </p:anim>
                                    <p:anim calcmode="lin" valueType="num">
                                      <p:cBhvr additive="base">
                                        <p:cTn id="12" dur="500" fill="hold"/>
                                        <p:tgtEl>
                                          <p:spTgt spid="10487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4" grpId="0" bldLvl="0" animBg="1"/>
      <p:bldP spid="10487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71930" y="489585"/>
            <a:ext cx="5232400" cy="525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8764" name="TextBox 47"/>
          <p:cNvSpPr txBox="1"/>
          <p:nvPr/>
        </p:nvSpPr>
        <p:spPr>
          <a:xfrm>
            <a:off x="1329690" y="1333140"/>
            <a:ext cx="10474960" cy="583565"/>
          </a:xfrm>
          <a:prstGeom prst="rect">
            <a:avLst/>
          </a:prstGeom>
          <a:noFill/>
          <a:ln>
            <a:noFill/>
          </a:ln>
          <a:effectLst/>
        </p:spPr>
        <p:txBody>
          <a:bodyPr wrap="square" rtlCol="0">
            <a:spAutoFit/>
          </a:bodyPr>
          <a:lstStyle>
            <a:defPPr>
              <a:defRPr lang="zh-CN"/>
            </a:defPPr>
            <a:lvl1pPr algn="ctr">
              <a:defRPr sz="8000" i="1" spc="-300">
                <a:ln w="19050">
                  <a:noFill/>
                </a:ln>
                <a:gradFill>
                  <a:gsLst>
                    <a:gs pos="49000">
                      <a:srgbClr val="FEEFAC"/>
                    </a:gs>
                    <a:gs pos="100000">
                      <a:srgbClr val="E9BE61"/>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3200" i="0" dirty="0">
                <a:gradFill>
                  <a:gsLst>
                    <a:gs pos="100000">
                      <a:srgbClr val="E9BE61"/>
                    </a:gs>
                    <a:gs pos="49000">
                      <a:srgbClr val="FEEFAC"/>
                    </a:gs>
                  </a:gsLst>
                  <a:lin ang="5400000" scaled="0"/>
                </a:gradFill>
                <a:effectLst/>
                <a:latin typeface="+mn-lt"/>
                <a:ea typeface="+mn-ea"/>
                <a:cs typeface="+mn-ea"/>
                <a:sym typeface="+mn-lt"/>
              </a:rPr>
              <a:t>《论习近平法治思想对公安法治建设的实际指导》</a:t>
            </a:r>
          </a:p>
        </p:txBody>
      </p:sp>
      <p:sp>
        <p:nvSpPr>
          <p:cNvPr id="1048766" name="矩形 5"/>
          <p:cNvSpPr/>
          <p:nvPr/>
        </p:nvSpPr>
        <p:spPr>
          <a:xfrm>
            <a:off x="1152206" y="1979295"/>
            <a:ext cx="10218020" cy="3983355"/>
          </a:xfrm>
          <a:prstGeom prst="rect">
            <a:avLst/>
          </a:prstGeom>
        </p:spPr>
        <p:txBody>
          <a:bodyPr wrap="square" lIns="105571" tIns="52784" rIns="105571" bIns="52784">
            <a:spAutoFit/>
          </a:bodyPr>
          <a:lstStyle/>
          <a:p>
            <a:pPr marL="342900" indent="-342900" algn="l" fontAlgn="base">
              <a:lnSpc>
                <a:spcPct val="150000"/>
              </a:lnSpc>
              <a:spcBef>
                <a:spcPct val="0"/>
              </a:spcBef>
              <a:spcAft>
                <a:spcPct val="0"/>
              </a:spcAft>
              <a:buFont typeface="Arial" panose="020B0604020202020204" pitchFamily="34" charset="0"/>
              <a:buChar char="•"/>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文章从一个青年理论学习者、追随者的视角，较为详细地梳理了习近平法治思想的具体内涵，写出了作为一个预备警官学习习近平法治思想这一宏大理论的内心感受。</a:t>
            </a:r>
          </a:p>
          <a:p>
            <a:pPr marL="342900" indent="-342900" algn="l" fontAlgn="base">
              <a:lnSpc>
                <a:spcPct val="150000"/>
              </a:lnSpc>
              <a:spcBef>
                <a:spcPct val="0"/>
              </a:spcBef>
              <a:spcAft>
                <a:spcPct val="0"/>
              </a:spcAft>
              <a:buFont typeface="Arial" panose="020B0604020202020204" pitchFamily="34" charset="0"/>
              <a:buChar char="•"/>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阐述了习近平法治思想中“坚持党的领导”“坚持建设德才兼备的高素质法治工作队伍”的理论，通过分析法治公安建设中贯彻习近平法治思想的重要意义和当前公安法治建设的现状，提出对加快建设高素质法治公安队伍和弘扬新时代公安法治文化的思考。</a:t>
            </a:r>
          </a:p>
        </p:txBody>
      </p:sp>
      <p:pic>
        <p:nvPicPr>
          <p:cNvPr id="2097185" name="图片 8"/>
          <p:cNvPicPr>
            <a:picLocks noChangeAspect="1"/>
          </p:cNvPicPr>
          <p:nvPr/>
        </p:nvPicPr>
        <p:blipFill>
          <a:blip r:embed="rId3">
            <a:alphaModFix amt="17000"/>
          </a:blip>
          <a:stretch>
            <a:fillRect/>
          </a:stretch>
        </p:blipFill>
        <p:spPr>
          <a:xfrm>
            <a:off x="1082871" y="46955"/>
            <a:ext cx="10218020" cy="1135338"/>
          </a:xfrm>
          <a:prstGeom prst="rect">
            <a:avLst/>
          </a:prstGeom>
        </p:spPr>
      </p:pic>
      <p:pic>
        <p:nvPicPr>
          <p:cNvPr id="2097186" name="图片 9" descr="图片包含 游戏机, 窗帘, 花, 床  描述已自动生成"/>
          <p:cNvPicPr>
            <a:picLocks noChangeAspect="1"/>
          </p:cNvPicPr>
          <p:nvPr/>
        </p:nvPicPr>
        <p:blipFill>
          <a:blip r:embed="rId4"/>
          <a:stretch>
            <a:fillRect/>
          </a:stretch>
        </p:blipFill>
        <p:spPr>
          <a:xfrm flipH="1">
            <a:off x="-54042" y="5693135"/>
            <a:ext cx="6057900" cy="1164865"/>
          </a:xfrm>
          <a:prstGeom prst="rect">
            <a:avLst/>
          </a:prstGeom>
        </p:spPr>
      </p:pic>
      <p:pic>
        <p:nvPicPr>
          <p:cNvPr id="2097187" name="图片 10" descr="图片包含 游戏机, 窗帘, 花, 床  描述已自动生成"/>
          <p:cNvPicPr>
            <a:picLocks noChangeAspect="1"/>
          </p:cNvPicPr>
          <p:nvPr/>
        </p:nvPicPr>
        <p:blipFill>
          <a:blip r:embed="rId4"/>
          <a:stretch>
            <a:fillRect/>
          </a:stretch>
        </p:blipFill>
        <p:spPr>
          <a:xfrm>
            <a:off x="6134100" y="5507002"/>
            <a:ext cx="6119354" cy="1164865"/>
          </a:xfrm>
          <a:prstGeom prst="rect">
            <a:avLst/>
          </a:prstGeom>
        </p:spPr>
      </p:pic>
      <p:pic>
        <p:nvPicPr>
          <p:cNvPr id="34" name="图片 33" descr="图片1"/>
          <p:cNvPicPr>
            <a:picLocks noChangeAspect="1"/>
          </p:cNvPicPr>
          <p:nvPr>
            <p:custDataLst>
              <p:tags r:id="rId1"/>
            </p:custDataLst>
          </p:nvPr>
        </p:nvPicPr>
        <p:blipFill>
          <a:blip r:embed="rId5"/>
          <a:stretch>
            <a:fillRect/>
          </a:stretch>
        </p:blipFill>
        <p:spPr>
          <a:xfrm>
            <a:off x="36195" y="80010"/>
            <a:ext cx="1214755" cy="1069340"/>
          </a:xfrm>
          <a:prstGeom prst="rect">
            <a:avLst/>
          </a:prstGeom>
        </p:spPr>
      </p:pic>
      <p:sp>
        <p:nvSpPr>
          <p:cNvPr id="3" name="文本框 2"/>
          <p:cNvSpPr txBox="1"/>
          <p:nvPr/>
        </p:nvSpPr>
        <p:spPr>
          <a:xfrm>
            <a:off x="1412875" y="521970"/>
            <a:ext cx="8573770" cy="460375"/>
          </a:xfrm>
          <a:prstGeom prst="rect">
            <a:avLst/>
          </a:prstGeom>
          <a:noFill/>
        </p:spPr>
        <p:txBody>
          <a:bodyPr wrap="square" rtlCol="0">
            <a:spAutoFit/>
          </a:bodyPr>
          <a:lstStyle/>
          <a:p>
            <a:r>
              <a:rPr lang="zh-CN" altLang="en-US" sz="2400" dirty="0">
                <a:ln w="19050">
                  <a:noFill/>
                </a:ln>
                <a:solidFill>
                  <a:srgbClr val="59090A"/>
                </a:solidFill>
                <a:effectLst>
                  <a:outerShdw blurRad="254000" dist="114300" dir="5400000" algn="ctr" rotWithShape="0">
                    <a:srgbClr val="000000">
                      <a:alpha val="23000"/>
                    </a:srgbClr>
                  </a:outerShdw>
                </a:effectLst>
                <a:cs typeface="+mn-ea"/>
              </a:rPr>
              <a:t>二、文章的主要内容和学术观点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48764"/>
                                        </p:tgtEl>
                                        <p:attrNameLst>
                                          <p:attrName>style.visibility</p:attrName>
                                        </p:attrNameLst>
                                      </p:cBhvr>
                                      <p:to>
                                        <p:strVal val="visible"/>
                                      </p:to>
                                    </p:set>
                                    <p:anim calcmode="lin" valueType="num">
                                      <p:cBhvr additive="base">
                                        <p:cTn id="7" dur="500" fill="hold"/>
                                        <p:tgtEl>
                                          <p:spTgt spid="1048764"/>
                                        </p:tgtEl>
                                        <p:attrNameLst>
                                          <p:attrName>ppt_x</p:attrName>
                                        </p:attrNameLst>
                                      </p:cBhvr>
                                      <p:tavLst>
                                        <p:tav tm="0">
                                          <p:val>
                                            <p:strVal val="#ppt_x"/>
                                          </p:val>
                                        </p:tav>
                                        <p:tav tm="100000">
                                          <p:val>
                                            <p:strVal val="#ppt_x"/>
                                          </p:val>
                                        </p:tav>
                                      </p:tavLst>
                                    </p:anim>
                                    <p:anim calcmode="lin" valueType="num">
                                      <p:cBhvr additive="base">
                                        <p:cTn id="8" dur="500" fill="hold"/>
                                        <p:tgtEl>
                                          <p:spTgt spid="10487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766"/>
                                        </p:tgtEl>
                                        <p:attrNameLst>
                                          <p:attrName>style.visibility</p:attrName>
                                        </p:attrNameLst>
                                      </p:cBhvr>
                                      <p:to>
                                        <p:strVal val="visible"/>
                                      </p:to>
                                    </p:set>
                                    <p:anim calcmode="lin" valueType="num">
                                      <p:cBhvr additive="base">
                                        <p:cTn id="11" dur="500" fill="hold"/>
                                        <p:tgtEl>
                                          <p:spTgt spid="1048766"/>
                                        </p:tgtEl>
                                        <p:attrNameLst>
                                          <p:attrName>ppt_x</p:attrName>
                                        </p:attrNameLst>
                                      </p:cBhvr>
                                      <p:tavLst>
                                        <p:tav tm="0">
                                          <p:val>
                                            <p:strVal val="#ppt_x"/>
                                          </p:val>
                                        </p:tav>
                                        <p:tav tm="100000">
                                          <p:val>
                                            <p:strVal val="#ppt_x"/>
                                          </p:val>
                                        </p:tav>
                                      </p:tavLst>
                                    </p:anim>
                                    <p:anim calcmode="lin" valueType="num">
                                      <p:cBhvr additive="base">
                                        <p:cTn id="12" dur="500" fill="hold"/>
                                        <p:tgtEl>
                                          <p:spTgt spid="10487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4" grpId="0" bldLvl="0" animBg="1"/>
      <p:bldP spid="10487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71930" y="489585"/>
            <a:ext cx="5232400" cy="525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8764" name="TextBox 47"/>
          <p:cNvSpPr txBox="1"/>
          <p:nvPr/>
        </p:nvSpPr>
        <p:spPr>
          <a:xfrm>
            <a:off x="1329690" y="1272762"/>
            <a:ext cx="10474960" cy="583565"/>
          </a:xfrm>
          <a:prstGeom prst="rect">
            <a:avLst/>
          </a:prstGeom>
          <a:noFill/>
          <a:ln>
            <a:noFill/>
          </a:ln>
          <a:effectLst/>
        </p:spPr>
        <p:txBody>
          <a:bodyPr wrap="square" rtlCol="0">
            <a:spAutoFit/>
          </a:bodyPr>
          <a:lstStyle>
            <a:defPPr>
              <a:defRPr lang="zh-CN"/>
            </a:defPPr>
            <a:lvl1pPr algn="ctr">
              <a:defRPr sz="8000" i="1" spc="-300">
                <a:ln w="19050">
                  <a:noFill/>
                </a:ln>
                <a:gradFill>
                  <a:gsLst>
                    <a:gs pos="49000">
                      <a:srgbClr val="FEEFAC"/>
                    </a:gs>
                    <a:gs pos="100000">
                      <a:srgbClr val="E9BE61"/>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3200" i="0" dirty="0">
                <a:gradFill>
                  <a:gsLst>
                    <a:gs pos="100000">
                      <a:srgbClr val="E9BE61"/>
                    </a:gs>
                    <a:gs pos="49000">
                      <a:srgbClr val="FEEFAC"/>
                    </a:gs>
                  </a:gsLst>
                  <a:lin ang="5400000" scaled="0"/>
                </a:gradFill>
                <a:effectLst/>
                <a:latin typeface="+mn-lt"/>
                <a:ea typeface="+mn-ea"/>
                <a:cs typeface="+mn-ea"/>
                <a:sym typeface="+mn-lt"/>
              </a:rPr>
              <a:t>《论习近平法治思想对公安法治建设的实际指导》</a:t>
            </a:r>
          </a:p>
        </p:txBody>
      </p:sp>
      <p:sp>
        <p:nvSpPr>
          <p:cNvPr id="1048766" name="矩形 5"/>
          <p:cNvSpPr/>
          <p:nvPr/>
        </p:nvSpPr>
        <p:spPr>
          <a:xfrm>
            <a:off x="1152206" y="1979295"/>
            <a:ext cx="10218020" cy="2875280"/>
          </a:xfrm>
          <a:prstGeom prst="rect">
            <a:avLst/>
          </a:prstGeom>
        </p:spPr>
        <p:txBody>
          <a:bodyPr wrap="square" lIns="105571" tIns="52784" rIns="105571" bIns="52784">
            <a:spAutoFit/>
          </a:bodyPr>
          <a:lstStyle/>
          <a:p>
            <a:pPr marL="342900" indent="-342900" algn="l" fontAlgn="base">
              <a:lnSpc>
                <a:spcPct val="150000"/>
              </a:lnSpc>
              <a:spcBef>
                <a:spcPct val="0"/>
              </a:spcBef>
              <a:spcAft>
                <a:spcPct val="0"/>
              </a:spcAft>
              <a:buFont typeface="Arial" panose="020B0604020202020204" pitchFamily="34" charset="0"/>
              <a:buChar char="•"/>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文章提出，要持续全面深入学习贯彻习近平法治思想，坚持不懈用习近平法治思想武装头脑、指导实践、推动工作，为建设更高水平的法治中国作出更大贡献。</a:t>
            </a:r>
          </a:p>
          <a:p>
            <a:pPr marL="342900" indent="-342900" algn="l" fontAlgn="base">
              <a:lnSpc>
                <a:spcPct val="150000"/>
              </a:lnSpc>
              <a:spcBef>
                <a:spcPct val="0"/>
              </a:spcBef>
              <a:spcAft>
                <a:spcPct val="0"/>
              </a:spcAft>
              <a:buFont typeface="Arial" panose="020B0604020202020204" pitchFamily="34" charset="0"/>
              <a:buChar char="•"/>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牢记习近平总书记提出的“对党忠诚、服务人民、执法公正、纪律严明”四句话十六字总要求。</a:t>
            </a:r>
          </a:p>
        </p:txBody>
      </p:sp>
      <p:pic>
        <p:nvPicPr>
          <p:cNvPr id="2097185" name="图片 8"/>
          <p:cNvPicPr>
            <a:picLocks noChangeAspect="1"/>
          </p:cNvPicPr>
          <p:nvPr/>
        </p:nvPicPr>
        <p:blipFill>
          <a:blip r:embed="rId3">
            <a:alphaModFix amt="17000"/>
          </a:blip>
          <a:stretch>
            <a:fillRect/>
          </a:stretch>
        </p:blipFill>
        <p:spPr>
          <a:xfrm>
            <a:off x="1082871" y="46955"/>
            <a:ext cx="10218020" cy="1135338"/>
          </a:xfrm>
          <a:prstGeom prst="rect">
            <a:avLst/>
          </a:prstGeom>
        </p:spPr>
      </p:pic>
      <p:pic>
        <p:nvPicPr>
          <p:cNvPr id="2097186" name="图片 9" descr="图片包含 游戏机, 窗帘, 花, 床  描述已自动生成"/>
          <p:cNvPicPr>
            <a:picLocks noChangeAspect="1"/>
          </p:cNvPicPr>
          <p:nvPr/>
        </p:nvPicPr>
        <p:blipFill>
          <a:blip r:embed="rId4"/>
          <a:stretch>
            <a:fillRect/>
          </a:stretch>
        </p:blipFill>
        <p:spPr>
          <a:xfrm flipH="1">
            <a:off x="-54042" y="5693135"/>
            <a:ext cx="6057900" cy="1164865"/>
          </a:xfrm>
          <a:prstGeom prst="rect">
            <a:avLst/>
          </a:prstGeom>
        </p:spPr>
      </p:pic>
      <p:pic>
        <p:nvPicPr>
          <p:cNvPr id="2097187" name="图片 10" descr="图片包含 游戏机, 窗帘, 花, 床  描述已自动生成"/>
          <p:cNvPicPr>
            <a:picLocks noChangeAspect="1"/>
          </p:cNvPicPr>
          <p:nvPr/>
        </p:nvPicPr>
        <p:blipFill>
          <a:blip r:embed="rId4"/>
          <a:stretch>
            <a:fillRect/>
          </a:stretch>
        </p:blipFill>
        <p:spPr>
          <a:xfrm>
            <a:off x="6134100" y="5507002"/>
            <a:ext cx="6119354" cy="1164865"/>
          </a:xfrm>
          <a:prstGeom prst="rect">
            <a:avLst/>
          </a:prstGeom>
        </p:spPr>
      </p:pic>
      <p:pic>
        <p:nvPicPr>
          <p:cNvPr id="34" name="图片 33" descr="图片1"/>
          <p:cNvPicPr>
            <a:picLocks noChangeAspect="1"/>
          </p:cNvPicPr>
          <p:nvPr>
            <p:custDataLst>
              <p:tags r:id="rId1"/>
            </p:custDataLst>
          </p:nvPr>
        </p:nvPicPr>
        <p:blipFill>
          <a:blip r:embed="rId5"/>
          <a:stretch>
            <a:fillRect/>
          </a:stretch>
        </p:blipFill>
        <p:spPr>
          <a:xfrm>
            <a:off x="36195" y="80010"/>
            <a:ext cx="1214755" cy="1069340"/>
          </a:xfrm>
          <a:prstGeom prst="rect">
            <a:avLst/>
          </a:prstGeom>
        </p:spPr>
      </p:pic>
      <p:sp>
        <p:nvSpPr>
          <p:cNvPr id="3" name="文本框 2"/>
          <p:cNvSpPr txBox="1"/>
          <p:nvPr/>
        </p:nvSpPr>
        <p:spPr>
          <a:xfrm>
            <a:off x="1412875" y="521970"/>
            <a:ext cx="8573770" cy="460375"/>
          </a:xfrm>
          <a:prstGeom prst="rect">
            <a:avLst/>
          </a:prstGeom>
          <a:noFill/>
        </p:spPr>
        <p:txBody>
          <a:bodyPr wrap="square" rtlCol="0">
            <a:spAutoFit/>
          </a:bodyPr>
          <a:lstStyle/>
          <a:p>
            <a:r>
              <a:rPr lang="zh-CN" altLang="en-US" sz="2400" dirty="0">
                <a:ln w="19050">
                  <a:noFill/>
                </a:ln>
                <a:solidFill>
                  <a:srgbClr val="59090A"/>
                </a:solidFill>
                <a:effectLst>
                  <a:outerShdw blurRad="254000" dist="114300" dir="5400000" algn="ctr" rotWithShape="0">
                    <a:srgbClr val="000000">
                      <a:alpha val="23000"/>
                    </a:srgbClr>
                  </a:outerShdw>
                </a:effectLst>
                <a:cs typeface="+mn-ea"/>
              </a:rPr>
              <a:t>二、文章的主要内容和学术观点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48764"/>
                                        </p:tgtEl>
                                        <p:attrNameLst>
                                          <p:attrName>style.visibility</p:attrName>
                                        </p:attrNameLst>
                                      </p:cBhvr>
                                      <p:to>
                                        <p:strVal val="visible"/>
                                      </p:to>
                                    </p:set>
                                    <p:anim calcmode="lin" valueType="num">
                                      <p:cBhvr additive="base">
                                        <p:cTn id="7" dur="500" fill="hold"/>
                                        <p:tgtEl>
                                          <p:spTgt spid="1048764"/>
                                        </p:tgtEl>
                                        <p:attrNameLst>
                                          <p:attrName>ppt_x</p:attrName>
                                        </p:attrNameLst>
                                      </p:cBhvr>
                                      <p:tavLst>
                                        <p:tav tm="0">
                                          <p:val>
                                            <p:strVal val="#ppt_x"/>
                                          </p:val>
                                        </p:tav>
                                        <p:tav tm="100000">
                                          <p:val>
                                            <p:strVal val="#ppt_x"/>
                                          </p:val>
                                        </p:tav>
                                      </p:tavLst>
                                    </p:anim>
                                    <p:anim calcmode="lin" valueType="num">
                                      <p:cBhvr additive="base">
                                        <p:cTn id="8" dur="500" fill="hold"/>
                                        <p:tgtEl>
                                          <p:spTgt spid="10487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766"/>
                                        </p:tgtEl>
                                        <p:attrNameLst>
                                          <p:attrName>style.visibility</p:attrName>
                                        </p:attrNameLst>
                                      </p:cBhvr>
                                      <p:to>
                                        <p:strVal val="visible"/>
                                      </p:to>
                                    </p:set>
                                    <p:anim calcmode="lin" valueType="num">
                                      <p:cBhvr additive="base">
                                        <p:cTn id="11" dur="500" fill="hold"/>
                                        <p:tgtEl>
                                          <p:spTgt spid="1048766"/>
                                        </p:tgtEl>
                                        <p:attrNameLst>
                                          <p:attrName>ppt_x</p:attrName>
                                        </p:attrNameLst>
                                      </p:cBhvr>
                                      <p:tavLst>
                                        <p:tav tm="0">
                                          <p:val>
                                            <p:strVal val="#ppt_x"/>
                                          </p:val>
                                        </p:tav>
                                        <p:tav tm="100000">
                                          <p:val>
                                            <p:strVal val="#ppt_x"/>
                                          </p:val>
                                        </p:tav>
                                      </p:tavLst>
                                    </p:anim>
                                    <p:anim calcmode="lin" valueType="num">
                                      <p:cBhvr additive="base">
                                        <p:cTn id="12" dur="500" fill="hold"/>
                                        <p:tgtEl>
                                          <p:spTgt spid="10487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4" grpId="0" bldLvl="0" animBg="1"/>
      <p:bldP spid="10487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nvSpPr>
        <p:spPr>
          <a:xfrm flipV="1">
            <a:off x="-740515" y="-2209297"/>
            <a:ext cx="13749228" cy="7686342"/>
          </a:xfrm>
          <a:custGeom>
            <a:avLst/>
            <a:gdLst>
              <a:gd name="connsiteX0" fmla="*/ 4705350 w 9410700"/>
              <a:gd name="connsiteY0" fmla="*/ 0 h 5260940"/>
              <a:gd name="connsiteX1" fmla="*/ 9410700 w 9410700"/>
              <a:gd name="connsiteY1" fmla="*/ 4705350 h 5260940"/>
              <a:gd name="connsiteX2" fmla="*/ 9386407 w 9410700"/>
              <a:gd name="connsiteY2" fmla="*/ 5186445 h 5260940"/>
              <a:gd name="connsiteX3" fmla="*/ 9375037 w 9410700"/>
              <a:gd name="connsiteY3" fmla="*/ 5260940 h 5260940"/>
              <a:gd name="connsiteX4" fmla="*/ 35663 w 9410700"/>
              <a:gd name="connsiteY4" fmla="*/ 5260940 h 5260940"/>
              <a:gd name="connsiteX5" fmla="*/ 24294 w 9410700"/>
              <a:gd name="connsiteY5" fmla="*/ 5186445 h 5260940"/>
              <a:gd name="connsiteX6" fmla="*/ 0 w 9410700"/>
              <a:gd name="connsiteY6" fmla="*/ 4705350 h 5260940"/>
              <a:gd name="connsiteX7" fmla="*/ 4705350 w 9410700"/>
              <a:gd name="connsiteY7" fmla="*/ 0 h 52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10700" h="5260940">
                <a:moveTo>
                  <a:pt x="4705350" y="0"/>
                </a:moveTo>
                <a:cubicBezTo>
                  <a:pt x="7304043" y="0"/>
                  <a:pt x="9410700" y="2106657"/>
                  <a:pt x="9410700" y="4705350"/>
                </a:cubicBezTo>
                <a:cubicBezTo>
                  <a:pt x="9410700" y="4867769"/>
                  <a:pt x="9402471" y="5028265"/>
                  <a:pt x="9386407" y="5186445"/>
                </a:cubicBezTo>
                <a:lnTo>
                  <a:pt x="9375037" y="5260940"/>
                </a:lnTo>
                <a:lnTo>
                  <a:pt x="35663" y="5260940"/>
                </a:lnTo>
                <a:lnTo>
                  <a:pt x="24294" y="5186445"/>
                </a:lnTo>
                <a:cubicBezTo>
                  <a:pt x="8230" y="5028265"/>
                  <a:pt x="0" y="4867769"/>
                  <a:pt x="0" y="4705350"/>
                </a:cubicBezTo>
                <a:cubicBezTo>
                  <a:pt x="0" y="2106657"/>
                  <a:pt x="2106658" y="0"/>
                  <a:pt x="4705350" y="0"/>
                </a:cubicBezTo>
                <a:close/>
              </a:path>
            </a:pathLst>
          </a:custGeom>
          <a:gradFill>
            <a:gsLst>
              <a:gs pos="100000">
                <a:srgbClr val="600A0C">
                  <a:alpha val="0"/>
                </a:srgbClr>
              </a:gs>
              <a:gs pos="0">
                <a:srgbClr val="99151B"/>
              </a:gs>
            </a:gsLst>
            <a:lin ang="5400000" scaled="1"/>
          </a:gradFill>
          <a:ln>
            <a:gradFill>
              <a:gsLst>
                <a:gs pos="2000">
                  <a:srgbClr val="E9BE61"/>
                </a:gs>
                <a:gs pos="61000">
                  <a:srgbClr val="FEEFAC">
                    <a:alpha val="0"/>
                  </a:srgbClr>
                </a:gs>
              </a:gsLst>
              <a:lin ang="5400000" scaled="1"/>
            </a:gradFill>
          </a:ln>
          <a:effectLst>
            <a:outerShdw blurRad="254000" dist="1143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 name="TextBox 47"/>
          <p:cNvSpPr txBox="1"/>
          <p:nvPr/>
        </p:nvSpPr>
        <p:spPr>
          <a:xfrm>
            <a:off x="1660950" y="1583692"/>
            <a:ext cx="8946299" cy="132207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endParaRPr lang="zh-CN" altLang="en-US" sz="4000" i="0" spc="0" dirty="0">
              <a:effectLst/>
              <a:latin typeface="+mn-lt"/>
              <a:ea typeface="+mn-ea"/>
              <a:cs typeface="+mn-ea"/>
              <a:sym typeface="+mn-lt"/>
            </a:endParaRPr>
          </a:p>
          <a:p>
            <a:r>
              <a:rPr lang="zh-CN" altLang="en-US" sz="4000" i="0" spc="0" dirty="0">
                <a:effectLst/>
                <a:latin typeface="+mn-lt"/>
                <a:ea typeface="+mn-ea"/>
                <a:cs typeface="+mn-ea"/>
                <a:sym typeface="+mn-lt"/>
              </a:rPr>
              <a:t>文章的逻辑联系</a:t>
            </a:r>
          </a:p>
        </p:txBody>
      </p:sp>
      <p:sp>
        <p:nvSpPr>
          <p:cNvPr id="6" name="矩形 5"/>
          <p:cNvSpPr/>
          <p:nvPr/>
        </p:nvSpPr>
        <p:spPr>
          <a:xfrm>
            <a:off x="5262773" y="4155568"/>
            <a:ext cx="1742652" cy="579870"/>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zh-CN" altLang="en-US" sz="2800" kern="0" dirty="0">
                <a:solidFill>
                  <a:srgbClr val="FEEFAC"/>
                </a:solidFill>
                <a:cs typeface="+mn-ea"/>
                <a:sym typeface="+mn-lt"/>
              </a:rPr>
              <a:t>第三部分</a:t>
            </a:r>
          </a:p>
        </p:txBody>
      </p:sp>
      <p:pic>
        <p:nvPicPr>
          <p:cNvPr id="9" name="图片 8"/>
          <p:cNvPicPr>
            <a:picLocks noChangeAspect="1"/>
          </p:cNvPicPr>
          <p:nvPr/>
        </p:nvPicPr>
        <p:blipFill>
          <a:blip r:embed="rId2">
            <a:alphaModFix amt="17000"/>
            <a:extLst>
              <a:ext uri="{28A0092B-C50C-407E-A947-70E740481C1C}">
                <a14:useLocalDpi xmlns:a14="http://schemas.microsoft.com/office/drawing/2010/main" val="0"/>
              </a:ext>
            </a:extLst>
          </a:blip>
          <a:stretch>
            <a:fillRect/>
          </a:stretch>
        </p:blipFill>
        <p:spPr>
          <a:xfrm>
            <a:off x="986986" y="9490"/>
            <a:ext cx="10218020" cy="1135338"/>
          </a:xfrm>
          <a:prstGeom prst="rect">
            <a:avLst/>
          </a:prstGeom>
        </p:spPr>
      </p:pic>
      <p:pic>
        <p:nvPicPr>
          <p:cNvPr id="10" name="图片 9" descr="图片包含 游戏机, 窗帘, 花, 床&#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042" y="5693135"/>
            <a:ext cx="6057900" cy="1164865"/>
          </a:xfrm>
          <a:prstGeom prst="rect">
            <a:avLst/>
          </a:prstGeom>
        </p:spPr>
      </p:pic>
      <p:pic>
        <p:nvPicPr>
          <p:cNvPr id="11" name="图片 10" descr="图片包含 游戏机, 窗帘, 花, 床&#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00" y="5693135"/>
            <a:ext cx="6057900" cy="1164865"/>
          </a:xfrm>
          <a:prstGeom prst="rect">
            <a:avLst/>
          </a:prstGeom>
        </p:spPr>
      </p:pic>
      <p:pic>
        <p:nvPicPr>
          <p:cNvPr id="20" name="图片 19" descr="图片1"/>
          <p:cNvPicPr>
            <a:picLocks noChangeAspect="1"/>
          </p:cNvPicPr>
          <p:nvPr/>
        </p:nvPicPr>
        <p:blipFill>
          <a:blip r:embed="rId4"/>
          <a:stretch>
            <a:fillRect/>
          </a:stretch>
        </p:blipFill>
        <p:spPr>
          <a:xfrm>
            <a:off x="36195" y="80010"/>
            <a:ext cx="1214755" cy="10693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4739640"/>
            <a:ext cx="12280900" cy="0"/>
          </a:xfrm>
          <a:prstGeom prst="line">
            <a:avLst/>
          </a:prstGeom>
          <a:ln>
            <a:solidFill>
              <a:srgbClr val="FEEFAC"/>
            </a:solidFill>
          </a:ln>
        </p:spPr>
        <p:style>
          <a:lnRef idx="1">
            <a:schemeClr val="accent1"/>
          </a:lnRef>
          <a:fillRef idx="0">
            <a:schemeClr val="accent1"/>
          </a:fillRef>
          <a:effectRef idx="0">
            <a:schemeClr val="accent1"/>
          </a:effectRef>
          <a:fontRef idx="minor">
            <a:schemeClr val="tx1"/>
          </a:fontRef>
        </p:style>
      </p:cxnSp>
      <p:sp>
        <p:nvSpPr>
          <p:cNvPr id="16" name="Rounded Rectangle 5"/>
          <p:cNvSpPr/>
          <p:nvPr/>
        </p:nvSpPr>
        <p:spPr>
          <a:xfrm>
            <a:off x="1029335" y="2466340"/>
            <a:ext cx="9835515" cy="3292475"/>
          </a:xfrm>
          <a:prstGeom prst="roundRect">
            <a:avLst>
              <a:gd name="adj" fmla="val 9132"/>
            </a:avLst>
          </a:prstGeom>
          <a:gradFill>
            <a:gsLst>
              <a:gs pos="0">
                <a:srgbClr val="FEEFAC">
                  <a:alpha val="19000"/>
                </a:srgbClr>
              </a:gs>
              <a:gs pos="45000">
                <a:srgbClr val="FEEFAC">
                  <a:alpha val="0"/>
                </a:srgbClr>
              </a:gs>
            </a:gsLst>
            <a:lin ang="5400000" scaled="1"/>
          </a:gradFill>
          <a:ln w="6350">
            <a:gradFill>
              <a:gsLst>
                <a:gs pos="0">
                  <a:srgbClr val="FEEFAC"/>
                </a:gs>
                <a:gs pos="100000">
                  <a:srgbClr val="FEEFAC">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 name="任意多边形: 形状 1"/>
          <p:cNvSpPr/>
          <p:nvPr/>
        </p:nvSpPr>
        <p:spPr>
          <a:xfrm rot="18627998" flipV="1">
            <a:off x="-666727" y="-551103"/>
            <a:ext cx="2955247" cy="1652096"/>
          </a:xfrm>
          <a:custGeom>
            <a:avLst/>
            <a:gdLst>
              <a:gd name="connsiteX0" fmla="*/ 4705350 w 9410700"/>
              <a:gd name="connsiteY0" fmla="*/ 0 h 5260940"/>
              <a:gd name="connsiteX1" fmla="*/ 9410700 w 9410700"/>
              <a:gd name="connsiteY1" fmla="*/ 4705350 h 5260940"/>
              <a:gd name="connsiteX2" fmla="*/ 9386407 w 9410700"/>
              <a:gd name="connsiteY2" fmla="*/ 5186445 h 5260940"/>
              <a:gd name="connsiteX3" fmla="*/ 9375037 w 9410700"/>
              <a:gd name="connsiteY3" fmla="*/ 5260940 h 5260940"/>
              <a:gd name="connsiteX4" fmla="*/ 35663 w 9410700"/>
              <a:gd name="connsiteY4" fmla="*/ 5260940 h 5260940"/>
              <a:gd name="connsiteX5" fmla="*/ 24294 w 9410700"/>
              <a:gd name="connsiteY5" fmla="*/ 5186445 h 5260940"/>
              <a:gd name="connsiteX6" fmla="*/ 0 w 9410700"/>
              <a:gd name="connsiteY6" fmla="*/ 4705350 h 5260940"/>
              <a:gd name="connsiteX7" fmla="*/ 4705350 w 9410700"/>
              <a:gd name="connsiteY7" fmla="*/ 0 h 52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10700" h="5260940">
                <a:moveTo>
                  <a:pt x="4705350" y="0"/>
                </a:moveTo>
                <a:cubicBezTo>
                  <a:pt x="7304043" y="0"/>
                  <a:pt x="9410700" y="2106657"/>
                  <a:pt x="9410700" y="4705350"/>
                </a:cubicBezTo>
                <a:cubicBezTo>
                  <a:pt x="9410700" y="4867769"/>
                  <a:pt x="9402471" y="5028265"/>
                  <a:pt x="9386407" y="5186445"/>
                </a:cubicBezTo>
                <a:lnTo>
                  <a:pt x="9375037" y="5260940"/>
                </a:lnTo>
                <a:lnTo>
                  <a:pt x="35663" y="5260940"/>
                </a:lnTo>
                <a:lnTo>
                  <a:pt x="24294" y="5186445"/>
                </a:lnTo>
                <a:cubicBezTo>
                  <a:pt x="8230" y="5028265"/>
                  <a:pt x="0" y="4867769"/>
                  <a:pt x="0" y="4705350"/>
                </a:cubicBezTo>
                <a:cubicBezTo>
                  <a:pt x="0" y="2106657"/>
                  <a:pt x="2106658" y="0"/>
                  <a:pt x="4705350" y="0"/>
                </a:cubicBezTo>
                <a:close/>
              </a:path>
            </a:pathLst>
          </a:custGeom>
          <a:gradFill>
            <a:gsLst>
              <a:gs pos="100000">
                <a:srgbClr val="600A0C">
                  <a:alpha val="0"/>
                </a:srgbClr>
              </a:gs>
              <a:gs pos="0">
                <a:srgbClr val="99151B"/>
              </a:gs>
            </a:gsLst>
            <a:lin ang="5400000" scaled="1"/>
          </a:gradFill>
          <a:ln>
            <a:gradFill>
              <a:gsLst>
                <a:gs pos="2000">
                  <a:srgbClr val="E9BE61"/>
                </a:gs>
                <a:gs pos="61000">
                  <a:srgbClr val="FEEFAC">
                    <a:alpha val="0"/>
                  </a:srgbClr>
                </a:gs>
              </a:gsLst>
              <a:lin ang="5400000" scaled="1"/>
            </a:gradFill>
          </a:ln>
          <a:effectLst>
            <a:outerShdw blurRad="254000" dist="1143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3" name="图形 2"/>
          <p:cNvPicPr>
            <a:picLocks noChangeAspect="1"/>
          </p:cNvPicPr>
          <p:nvPr/>
        </p:nvPicPr>
        <p:blipFill>
          <a:blip r:embed="rId2"/>
          <a:stretch>
            <a:fillRect/>
          </a:stretch>
        </p:blipFill>
        <p:spPr>
          <a:xfrm>
            <a:off x="310955" y="214819"/>
            <a:ext cx="999882" cy="663024"/>
          </a:xfrm>
          <a:prstGeom prst="rect">
            <a:avLst/>
          </a:prstGeom>
        </p:spPr>
      </p:pic>
      <p:sp>
        <p:nvSpPr>
          <p:cNvPr id="4" name="矩形 3"/>
          <p:cNvSpPr/>
          <p:nvPr/>
        </p:nvSpPr>
        <p:spPr>
          <a:xfrm>
            <a:off x="1661951" y="415271"/>
            <a:ext cx="6018918" cy="645160"/>
          </a:xfrm>
          <a:prstGeom prst="rect">
            <a:avLst/>
          </a:prstGeom>
          <a:noFill/>
          <a:ln>
            <a:noFill/>
          </a:ln>
          <a:effectLst/>
        </p:spPr>
        <p:txBody>
          <a:bodyPr wrap="square" rtlCol="0">
            <a:spAutoFit/>
          </a:bodyPr>
          <a:lstStyle/>
          <a:p>
            <a:r>
              <a:rPr lang="zh-CN" altLang="en-US" sz="3600" dirty="0">
                <a:ln w="19050">
                  <a:noFill/>
                </a:ln>
                <a:gradFill>
                  <a:gsLst>
                    <a:gs pos="100000">
                      <a:srgbClr val="E9BE61"/>
                    </a:gs>
                    <a:gs pos="49000">
                      <a:srgbClr val="FEEFAC"/>
                    </a:gs>
                  </a:gsLst>
                  <a:lin ang="5400000" scaled="0"/>
                </a:gradFill>
                <a:cs typeface="+mn-ea"/>
                <a:sym typeface="+mn-lt"/>
              </a:rPr>
              <a:t>三、文章的逻辑联系</a:t>
            </a:r>
          </a:p>
        </p:txBody>
      </p:sp>
      <p:sp>
        <p:nvSpPr>
          <p:cNvPr id="8" name="Rounded Rectangle 13"/>
          <p:cNvSpPr/>
          <p:nvPr/>
        </p:nvSpPr>
        <p:spPr>
          <a:xfrm>
            <a:off x="1099930" y="1828813"/>
            <a:ext cx="2369075" cy="956298"/>
          </a:xfrm>
          <a:prstGeom prst="roundRect">
            <a:avLst>
              <a:gd name="adj" fmla="val 40421"/>
            </a:avLst>
          </a:prstGeom>
          <a:gradFill>
            <a:gsLst>
              <a:gs pos="100000">
                <a:srgbClr val="E9BE61"/>
              </a:gs>
              <a:gs pos="0">
                <a:srgbClr val="FEEF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algn="ctr"/>
            <a:r>
              <a:rPr lang="zh-CN" altLang="en-US" sz="2000" dirty="0">
                <a:solidFill>
                  <a:srgbClr val="6E0E10"/>
                </a:solidFill>
                <a:cs typeface="+mn-ea"/>
                <a:sym typeface="+mn-lt"/>
              </a:rPr>
              <a:t>范华平</a:t>
            </a:r>
            <a:endParaRPr lang="en-US" altLang="zh-CN" sz="2000" dirty="0">
              <a:solidFill>
                <a:srgbClr val="6E0E10"/>
              </a:solidFill>
              <a:cs typeface="+mn-ea"/>
              <a:sym typeface="+mn-lt"/>
            </a:endParaRPr>
          </a:p>
          <a:p>
            <a:pPr marL="0" lvl="1" algn="ctr"/>
            <a:r>
              <a:rPr lang="zh-CN" altLang="en-US" sz="2000" dirty="0">
                <a:solidFill>
                  <a:srgbClr val="6E0E10"/>
                </a:solidFill>
                <a:cs typeface="+mn-ea"/>
                <a:sym typeface="+mn-lt"/>
              </a:rPr>
              <a:t>党建带队建</a:t>
            </a:r>
          </a:p>
        </p:txBody>
      </p:sp>
      <p:sp>
        <p:nvSpPr>
          <p:cNvPr id="9" name="Rounded Rectangle 13"/>
          <p:cNvSpPr/>
          <p:nvPr/>
        </p:nvSpPr>
        <p:spPr>
          <a:xfrm>
            <a:off x="4797535" y="1828813"/>
            <a:ext cx="2369075" cy="956298"/>
          </a:xfrm>
          <a:prstGeom prst="roundRect">
            <a:avLst>
              <a:gd name="adj" fmla="val 40421"/>
            </a:avLst>
          </a:prstGeom>
          <a:gradFill>
            <a:gsLst>
              <a:gs pos="100000">
                <a:srgbClr val="E9BE61"/>
              </a:gs>
              <a:gs pos="0">
                <a:srgbClr val="FEEF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algn="ctr"/>
            <a:r>
              <a:rPr lang="zh-CN" altLang="en-US" sz="2000" dirty="0">
                <a:solidFill>
                  <a:srgbClr val="6E0E10"/>
                </a:solidFill>
                <a:cs typeface="+mn-ea"/>
                <a:sym typeface="+mn-lt"/>
              </a:rPr>
              <a:t>陈东</a:t>
            </a:r>
          </a:p>
          <a:p>
            <a:pPr marL="0" lvl="1" algn="ctr"/>
            <a:r>
              <a:rPr lang="zh-CN" altLang="en-US" sz="2000" dirty="0">
                <a:solidFill>
                  <a:srgbClr val="6E0E10"/>
                </a:solidFill>
                <a:cs typeface="+mn-ea"/>
                <a:sym typeface="+mn-lt"/>
              </a:rPr>
              <a:t>市域社会治理</a:t>
            </a:r>
          </a:p>
        </p:txBody>
      </p:sp>
      <p:sp>
        <p:nvSpPr>
          <p:cNvPr id="10" name="Rounded Rectangle 13"/>
          <p:cNvSpPr/>
          <p:nvPr/>
        </p:nvSpPr>
        <p:spPr>
          <a:xfrm>
            <a:off x="8554278" y="1828813"/>
            <a:ext cx="2309937" cy="956297"/>
          </a:xfrm>
          <a:prstGeom prst="roundRect">
            <a:avLst>
              <a:gd name="adj" fmla="val 40421"/>
            </a:avLst>
          </a:prstGeom>
          <a:gradFill>
            <a:gsLst>
              <a:gs pos="100000">
                <a:srgbClr val="E9BE61"/>
              </a:gs>
              <a:gs pos="0">
                <a:srgbClr val="FEEF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algn="ctr"/>
            <a:r>
              <a:rPr lang="zh-CN" altLang="en-US" sz="2000" dirty="0">
                <a:solidFill>
                  <a:srgbClr val="6E0E10"/>
                </a:solidFill>
                <a:cs typeface="+mn-ea"/>
                <a:sym typeface="+mn-lt"/>
              </a:rPr>
              <a:t>胡琪晖</a:t>
            </a:r>
          </a:p>
          <a:p>
            <a:pPr marL="0" lvl="1" algn="ctr"/>
            <a:r>
              <a:rPr lang="zh-CN" altLang="en-US" sz="2000" dirty="0">
                <a:solidFill>
                  <a:srgbClr val="6E0E10"/>
                </a:solidFill>
                <a:cs typeface="+mn-ea"/>
                <a:sym typeface="+mn-lt"/>
              </a:rPr>
              <a:t>法治公安建设</a:t>
            </a:r>
          </a:p>
        </p:txBody>
      </p:sp>
      <p:pic>
        <p:nvPicPr>
          <p:cNvPr id="20" name="图片 19" descr="图片1"/>
          <p:cNvPicPr>
            <a:picLocks noChangeAspect="1"/>
          </p:cNvPicPr>
          <p:nvPr/>
        </p:nvPicPr>
        <p:blipFill>
          <a:blip r:embed="rId3"/>
          <a:stretch>
            <a:fillRect/>
          </a:stretch>
        </p:blipFill>
        <p:spPr>
          <a:xfrm>
            <a:off x="36195" y="80010"/>
            <a:ext cx="1214755" cy="1069340"/>
          </a:xfrm>
          <a:prstGeom prst="rect">
            <a:avLst/>
          </a:prstGeom>
        </p:spPr>
      </p:pic>
      <p:sp>
        <p:nvSpPr>
          <p:cNvPr id="14" name="文本框 13"/>
          <p:cNvSpPr txBox="1"/>
          <p:nvPr/>
        </p:nvSpPr>
        <p:spPr>
          <a:xfrm>
            <a:off x="1099930" y="3059431"/>
            <a:ext cx="9835515" cy="1569660"/>
          </a:xfrm>
          <a:prstGeom prst="rect">
            <a:avLst/>
          </a:prstGeom>
          <a:noFill/>
        </p:spPr>
        <p:txBody>
          <a:bodyPr wrap="square" rtlCol="0">
            <a:spAutoFit/>
          </a:bodyPr>
          <a:lstStyle/>
          <a:p>
            <a:r>
              <a:rPr lang="zh-CN" altLang="en-US" sz="2400" kern="0" dirty="0">
                <a:solidFill>
                  <a:srgbClr val="FEEFAC"/>
                </a:solidFill>
                <a:cs typeface="+mn-ea"/>
              </a:rPr>
              <a:t>习近平法治思想中“坚持党对全面依法治国的领导”“坚持以人民为中心”“坚持在法治轨道上推进国家治理体系和治理能力现代化”“坚持全面推进科学立法、严格执法、公正司法、全民守法”“坚持建设德才兼备的高素质法治工作队伍”等</a:t>
            </a:r>
            <a:r>
              <a:rPr lang="zh-CN" altLang="en-US" sz="2400" b="1" kern="0" dirty="0">
                <a:solidFill>
                  <a:srgbClr val="FEEFAC"/>
                </a:solidFill>
                <a:cs typeface="+mn-ea"/>
              </a:rPr>
              <a:t>贯穿</a:t>
            </a:r>
            <a:r>
              <a:rPr lang="zh-CN" altLang="en-US" sz="2400" kern="0" dirty="0">
                <a:solidFill>
                  <a:srgbClr val="FEEFAC"/>
                </a:solidFill>
                <a:cs typeface="+mn-ea"/>
              </a:rPr>
              <a:t>其中。</a:t>
            </a:r>
          </a:p>
        </p:txBody>
      </p:sp>
      <p:sp>
        <p:nvSpPr>
          <p:cNvPr id="19" name="文本框 18"/>
          <p:cNvSpPr txBox="1"/>
          <p:nvPr/>
        </p:nvSpPr>
        <p:spPr>
          <a:xfrm>
            <a:off x="839416" y="4850131"/>
            <a:ext cx="10707756" cy="523220"/>
          </a:xfrm>
          <a:prstGeom prst="rect">
            <a:avLst/>
          </a:prstGeom>
          <a:noFill/>
        </p:spPr>
        <p:txBody>
          <a:bodyPr wrap="square" rtlCol="0">
            <a:spAutoFit/>
          </a:bodyPr>
          <a:lstStyle/>
          <a:p>
            <a:r>
              <a:rPr lang="zh-CN" altLang="en-US" sz="2800" kern="0" dirty="0">
                <a:solidFill>
                  <a:srgbClr val="FEEFAC"/>
                </a:solidFill>
                <a:latin typeface="方正粗黑宋简体" panose="02000000000000000000" pitchFamily="2" charset="-122"/>
                <a:ea typeface="方正粗黑宋简体" panose="02000000000000000000" pitchFamily="2" charset="-122"/>
                <a:cs typeface="+mn-ea"/>
              </a:rPr>
              <a:t>反映了习近平法治思想对公安工作指导的系统性、综合性和全局性</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nvSpPr>
        <p:spPr>
          <a:xfrm flipV="1">
            <a:off x="-740514" y="-2327126"/>
            <a:ext cx="13749228" cy="7686342"/>
          </a:xfrm>
          <a:custGeom>
            <a:avLst/>
            <a:gdLst>
              <a:gd name="connsiteX0" fmla="*/ 4705350 w 9410700"/>
              <a:gd name="connsiteY0" fmla="*/ 0 h 5260940"/>
              <a:gd name="connsiteX1" fmla="*/ 9410700 w 9410700"/>
              <a:gd name="connsiteY1" fmla="*/ 4705350 h 5260940"/>
              <a:gd name="connsiteX2" fmla="*/ 9386407 w 9410700"/>
              <a:gd name="connsiteY2" fmla="*/ 5186445 h 5260940"/>
              <a:gd name="connsiteX3" fmla="*/ 9375037 w 9410700"/>
              <a:gd name="connsiteY3" fmla="*/ 5260940 h 5260940"/>
              <a:gd name="connsiteX4" fmla="*/ 35663 w 9410700"/>
              <a:gd name="connsiteY4" fmla="*/ 5260940 h 5260940"/>
              <a:gd name="connsiteX5" fmla="*/ 24294 w 9410700"/>
              <a:gd name="connsiteY5" fmla="*/ 5186445 h 5260940"/>
              <a:gd name="connsiteX6" fmla="*/ 0 w 9410700"/>
              <a:gd name="connsiteY6" fmla="*/ 4705350 h 5260940"/>
              <a:gd name="connsiteX7" fmla="*/ 4705350 w 9410700"/>
              <a:gd name="connsiteY7" fmla="*/ 0 h 52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10700" h="5260940">
                <a:moveTo>
                  <a:pt x="4705350" y="0"/>
                </a:moveTo>
                <a:cubicBezTo>
                  <a:pt x="7304043" y="0"/>
                  <a:pt x="9410700" y="2106657"/>
                  <a:pt x="9410700" y="4705350"/>
                </a:cubicBezTo>
                <a:cubicBezTo>
                  <a:pt x="9410700" y="4867769"/>
                  <a:pt x="9402471" y="5028265"/>
                  <a:pt x="9386407" y="5186445"/>
                </a:cubicBezTo>
                <a:lnTo>
                  <a:pt x="9375037" y="5260940"/>
                </a:lnTo>
                <a:lnTo>
                  <a:pt x="35663" y="5260940"/>
                </a:lnTo>
                <a:lnTo>
                  <a:pt x="24294" y="5186445"/>
                </a:lnTo>
                <a:cubicBezTo>
                  <a:pt x="8230" y="5028265"/>
                  <a:pt x="0" y="4867769"/>
                  <a:pt x="0" y="4705350"/>
                </a:cubicBezTo>
                <a:cubicBezTo>
                  <a:pt x="0" y="2106657"/>
                  <a:pt x="2106658" y="0"/>
                  <a:pt x="4705350" y="0"/>
                </a:cubicBezTo>
                <a:close/>
              </a:path>
            </a:pathLst>
          </a:custGeom>
          <a:gradFill>
            <a:gsLst>
              <a:gs pos="100000">
                <a:srgbClr val="600A0C">
                  <a:alpha val="0"/>
                </a:srgbClr>
              </a:gs>
              <a:gs pos="0">
                <a:srgbClr val="99151B"/>
              </a:gs>
            </a:gsLst>
            <a:lin ang="5400000" scaled="1"/>
          </a:gradFill>
          <a:ln>
            <a:gradFill>
              <a:gsLst>
                <a:gs pos="2000">
                  <a:srgbClr val="E9BE61"/>
                </a:gs>
                <a:gs pos="61000">
                  <a:srgbClr val="FEEFAC">
                    <a:alpha val="0"/>
                  </a:srgbClr>
                </a:gs>
              </a:gsLst>
              <a:lin ang="5400000" scaled="1"/>
            </a:gradFill>
          </a:ln>
          <a:effectLst>
            <a:outerShdw blurRad="254000" dist="1143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 name="TextBox 47"/>
          <p:cNvSpPr txBox="1"/>
          <p:nvPr/>
        </p:nvSpPr>
        <p:spPr>
          <a:xfrm>
            <a:off x="1892512" y="1799246"/>
            <a:ext cx="8406975" cy="1106805"/>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6600" i="0" spc="0" dirty="0">
                <a:latin typeface="+mn-lt"/>
                <a:ea typeface="+mn-ea"/>
                <a:cs typeface="+mn-ea"/>
                <a:sym typeface="+mn-lt"/>
              </a:rPr>
              <a:t>启发与展望</a:t>
            </a:r>
          </a:p>
        </p:txBody>
      </p:sp>
      <p:sp>
        <p:nvSpPr>
          <p:cNvPr id="6" name="矩形 5"/>
          <p:cNvSpPr/>
          <p:nvPr/>
        </p:nvSpPr>
        <p:spPr>
          <a:xfrm>
            <a:off x="5224670" y="4195325"/>
            <a:ext cx="1742652" cy="579870"/>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zh-CN" altLang="en-US" sz="2800" kern="0" dirty="0">
                <a:solidFill>
                  <a:srgbClr val="FEEFAC"/>
                </a:solidFill>
                <a:cs typeface="+mn-ea"/>
                <a:sym typeface="+mn-lt"/>
              </a:rPr>
              <a:t>第四部分</a:t>
            </a:r>
          </a:p>
        </p:txBody>
      </p:sp>
      <p:pic>
        <p:nvPicPr>
          <p:cNvPr id="9" name="图片 8"/>
          <p:cNvPicPr>
            <a:picLocks noChangeAspect="1"/>
          </p:cNvPicPr>
          <p:nvPr/>
        </p:nvPicPr>
        <p:blipFill>
          <a:blip r:embed="rId3">
            <a:alphaModFix amt="17000"/>
            <a:extLst>
              <a:ext uri="{28A0092B-C50C-407E-A947-70E740481C1C}">
                <a14:useLocalDpi xmlns:a14="http://schemas.microsoft.com/office/drawing/2010/main" val="0"/>
              </a:ext>
            </a:extLst>
          </a:blip>
          <a:stretch>
            <a:fillRect/>
          </a:stretch>
        </p:blipFill>
        <p:spPr>
          <a:xfrm>
            <a:off x="986986" y="9490"/>
            <a:ext cx="10218020" cy="1135338"/>
          </a:xfrm>
          <a:prstGeom prst="rect">
            <a:avLst/>
          </a:prstGeom>
        </p:spPr>
      </p:pic>
      <p:pic>
        <p:nvPicPr>
          <p:cNvPr id="10" name="图片 9" descr="图片包含 游戏机, 窗帘, 花, 床&#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4042" y="5693135"/>
            <a:ext cx="6057900" cy="1164865"/>
          </a:xfrm>
          <a:prstGeom prst="rect">
            <a:avLst/>
          </a:prstGeom>
        </p:spPr>
      </p:pic>
      <p:pic>
        <p:nvPicPr>
          <p:cNvPr id="11" name="图片 10" descr="图片包含 游戏机, 窗帘, 花, 床&#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100" y="5693135"/>
            <a:ext cx="6057900" cy="1164865"/>
          </a:xfrm>
          <a:prstGeom prst="rect">
            <a:avLst/>
          </a:prstGeom>
        </p:spPr>
      </p:pic>
      <p:pic>
        <p:nvPicPr>
          <p:cNvPr id="5" name="图片 4" descr="图片1"/>
          <p:cNvPicPr>
            <a:picLocks noChangeAspect="1"/>
          </p:cNvPicPr>
          <p:nvPr>
            <p:custDataLst>
              <p:tags r:id="rId1"/>
            </p:custDataLst>
          </p:nvPr>
        </p:nvPicPr>
        <p:blipFill>
          <a:blip r:embed="rId5"/>
          <a:stretch>
            <a:fillRect/>
          </a:stretch>
        </p:blipFill>
        <p:spPr>
          <a:xfrm>
            <a:off x="36195" y="80010"/>
            <a:ext cx="1214755" cy="10693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6" name="图片 9" descr="图片包含 游戏机, 窗帘, 花, 床  描述已自动生成"/>
          <p:cNvPicPr>
            <a:picLocks noChangeAspect="1"/>
          </p:cNvPicPr>
          <p:nvPr>
            <p:custDataLst>
              <p:tags r:id="rId1"/>
            </p:custDataLst>
          </p:nvPr>
        </p:nvPicPr>
        <p:blipFill>
          <a:blip r:embed="rId4"/>
          <a:stretch>
            <a:fillRect/>
          </a:stretch>
        </p:blipFill>
        <p:spPr>
          <a:xfrm flipH="1">
            <a:off x="-54042" y="5693135"/>
            <a:ext cx="6057900" cy="1164865"/>
          </a:xfrm>
          <a:prstGeom prst="rect">
            <a:avLst/>
          </a:prstGeom>
        </p:spPr>
      </p:pic>
      <p:sp>
        <p:nvSpPr>
          <p:cNvPr id="1048766" name="矩形 5"/>
          <p:cNvSpPr/>
          <p:nvPr/>
        </p:nvSpPr>
        <p:spPr>
          <a:xfrm>
            <a:off x="1232852" y="832429"/>
            <a:ext cx="9726295" cy="5596820"/>
          </a:xfrm>
          <a:prstGeom prst="rect">
            <a:avLst/>
          </a:prstGeom>
        </p:spPr>
        <p:txBody>
          <a:bodyPr wrap="square" lIns="105571" tIns="52784" rIns="105571" bIns="52784">
            <a:spAutoFit/>
          </a:bodyPr>
          <a:lstStyle/>
          <a:p>
            <a:pPr indent="0" algn="l" fontAlgn="base">
              <a:lnSpc>
                <a:spcPct val="150000"/>
              </a:lnSpc>
              <a:spcBef>
                <a:spcPct val="0"/>
              </a:spcBef>
              <a:spcAft>
                <a:spcPct val="0"/>
              </a:spcAft>
              <a:buNone/>
            </a:pPr>
            <a:r>
              <a:rPr lang="en-US" altLang="zh-CN" sz="2400" kern="0" dirty="0">
                <a:ln w="19050">
                  <a:noFill/>
                </a:ln>
                <a:solidFill>
                  <a:srgbClr val="FEEFAC"/>
                </a:solidFill>
                <a:effectLst>
                  <a:outerShdw blurRad="254000" dist="114300" dir="5400000" algn="ctr" rotWithShape="0">
                    <a:srgbClr val="000000">
                      <a:alpha val="23000"/>
                    </a:srgbClr>
                  </a:outerShdw>
                </a:effectLst>
                <a:latin typeface="方正粗黑宋简体" panose="02000000000000000000" pitchFamily="2" charset="-122"/>
                <a:ea typeface="方正粗黑宋简体" panose="02000000000000000000" pitchFamily="2" charset="-122"/>
                <a:cs typeface="+mn-ea"/>
                <a:sym typeface="+mn-lt"/>
              </a:rPr>
              <a:t>       </a:t>
            </a:r>
            <a:r>
              <a:rPr lang="zh-CN" altLang="en-US" sz="2400" kern="0" dirty="0">
                <a:ln w="19050">
                  <a:noFill/>
                </a:ln>
                <a:solidFill>
                  <a:srgbClr val="FEEFAC"/>
                </a:solidFill>
                <a:effectLst>
                  <a:outerShdw blurRad="254000" dist="114300" dir="5400000" algn="ctr" rotWithShape="0">
                    <a:srgbClr val="000000">
                      <a:alpha val="23000"/>
                    </a:srgbClr>
                  </a:outerShdw>
                </a:effectLst>
                <a:latin typeface="方正粗黑宋简体" panose="02000000000000000000" pitchFamily="2" charset="-122"/>
                <a:ea typeface="方正粗黑宋简体" panose="02000000000000000000" pitchFamily="2" charset="-122"/>
                <a:cs typeface="+mn-ea"/>
                <a:sym typeface="+mn-lt"/>
              </a:rPr>
              <a:t>党的十八大以来，公安机关在公安部党委坚强领导下，紧密团结在以习近平同志为核心的党中央周围，牢牢把握公安姓党的根本政治属性，着力铸牢对党忠诚的政治灵魂，以坚决捍卫政治安全、维护社会安定、保障人民安宁的实绩实效，为新时代中国特色社会主义保驾护航。这一波澜壮阔的历史进程充分彰显了习近平法治思想的实践伟力，充分展现了全国公安机关贯彻落实习近平法治思想的担当作为。</a:t>
            </a:r>
          </a:p>
          <a:p>
            <a:pPr indent="0" algn="l" fontAlgn="base">
              <a:lnSpc>
                <a:spcPct val="150000"/>
              </a:lnSpc>
              <a:spcBef>
                <a:spcPct val="0"/>
              </a:spcBef>
              <a:spcAft>
                <a:spcPct val="0"/>
              </a:spcAft>
              <a:buNone/>
            </a:pPr>
            <a:r>
              <a:rPr lang="en-US" altLang="zh-CN" sz="2400" kern="0" dirty="0">
                <a:ln w="19050">
                  <a:noFill/>
                </a:ln>
                <a:solidFill>
                  <a:srgbClr val="FEEFAC"/>
                </a:solidFill>
                <a:effectLst>
                  <a:outerShdw blurRad="254000" dist="114300" dir="5400000" algn="ctr" rotWithShape="0">
                    <a:srgbClr val="000000">
                      <a:alpha val="23000"/>
                    </a:srgbClr>
                  </a:outerShdw>
                </a:effectLst>
                <a:latin typeface="方正粗黑宋简体" panose="02000000000000000000" pitchFamily="2" charset="-122"/>
                <a:ea typeface="方正粗黑宋简体" panose="02000000000000000000" pitchFamily="2" charset="-122"/>
                <a:cs typeface="+mn-ea"/>
                <a:sym typeface="+mn-lt"/>
              </a:rPr>
              <a:t>       </a:t>
            </a:r>
            <a:r>
              <a:rPr lang="zh-CN" altLang="en-US" sz="2400" kern="0" dirty="0">
                <a:ln w="19050">
                  <a:noFill/>
                </a:ln>
                <a:solidFill>
                  <a:srgbClr val="FEEFAC"/>
                </a:solidFill>
                <a:effectLst>
                  <a:outerShdw blurRad="254000" dist="114300" dir="5400000" algn="ctr" rotWithShape="0">
                    <a:srgbClr val="000000">
                      <a:alpha val="23000"/>
                    </a:srgbClr>
                  </a:outerShdw>
                </a:effectLst>
                <a:latin typeface="方正粗黑宋简体" panose="02000000000000000000" pitchFamily="2" charset="-122"/>
                <a:ea typeface="方正粗黑宋简体" panose="02000000000000000000" pitchFamily="2" charset="-122"/>
                <a:cs typeface="+mn-ea"/>
                <a:sym typeface="+mn-lt"/>
              </a:rPr>
              <a:t>奋进新征程，建功新时代。</a:t>
            </a:r>
          </a:p>
          <a:p>
            <a:pPr indent="0" algn="l" fontAlgn="base">
              <a:lnSpc>
                <a:spcPct val="150000"/>
              </a:lnSpc>
              <a:spcBef>
                <a:spcPct val="0"/>
              </a:spcBef>
              <a:spcAft>
                <a:spcPct val="0"/>
              </a:spcAft>
              <a:buNone/>
            </a:pPr>
            <a:r>
              <a:rPr lang="en-US" altLang="zh-CN" sz="2400" kern="0" dirty="0">
                <a:ln w="19050">
                  <a:noFill/>
                </a:ln>
                <a:solidFill>
                  <a:srgbClr val="FEEFAC"/>
                </a:solidFill>
                <a:effectLst>
                  <a:outerShdw blurRad="254000" dist="114300" dir="5400000" algn="ctr" rotWithShape="0">
                    <a:srgbClr val="000000">
                      <a:alpha val="23000"/>
                    </a:srgbClr>
                  </a:outerShdw>
                </a:effectLst>
                <a:latin typeface="方正粗黑宋简体" panose="02000000000000000000" pitchFamily="2" charset="-122"/>
                <a:ea typeface="方正粗黑宋简体" panose="02000000000000000000" pitchFamily="2" charset="-122"/>
                <a:cs typeface="+mn-ea"/>
                <a:sym typeface="+mn-lt"/>
              </a:rPr>
              <a:t>      </a:t>
            </a:r>
            <a:r>
              <a:rPr lang="zh-CN" altLang="en-US" sz="2400" kern="0" dirty="0">
                <a:ln w="19050">
                  <a:noFill/>
                </a:ln>
                <a:solidFill>
                  <a:srgbClr val="FEEFAC"/>
                </a:solidFill>
                <a:effectLst>
                  <a:outerShdw blurRad="254000" dist="114300" dir="5400000" algn="ctr" rotWithShape="0">
                    <a:srgbClr val="000000">
                      <a:alpha val="23000"/>
                    </a:srgbClr>
                  </a:outerShdw>
                </a:effectLst>
                <a:latin typeface="方正粗黑宋简体" panose="02000000000000000000" pitchFamily="2" charset="-122"/>
                <a:ea typeface="方正粗黑宋简体" panose="02000000000000000000" pitchFamily="2" charset="-122"/>
                <a:cs typeface="+mn-ea"/>
                <a:sym typeface="+mn-lt"/>
              </a:rPr>
              <a:t>人民公安队伍必须将继续忠实履行好党和人民赋予的新时代使命任务，努力以维护安全稳定的新业绩、党和人民满意的新形象迎接党的二十大胜利召开！</a:t>
            </a:r>
          </a:p>
        </p:txBody>
      </p:sp>
      <p:pic>
        <p:nvPicPr>
          <p:cNvPr id="2097185" name="图片 8"/>
          <p:cNvPicPr>
            <a:picLocks noChangeAspect="1"/>
          </p:cNvPicPr>
          <p:nvPr/>
        </p:nvPicPr>
        <p:blipFill>
          <a:blip r:embed="rId5">
            <a:alphaModFix amt="17000"/>
          </a:blip>
          <a:stretch>
            <a:fillRect/>
          </a:stretch>
        </p:blipFill>
        <p:spPr>
          <a:xfrm>
            <a:off x="987621" y="1235"/>
            <a:ext cx="10218020" cy="1135338"/>
          </a:xfrm>
          <a:prstGeom prst="rect">
            <a:avLst/>
          </a:prstGeom>
        </p:spPr>
      </p:pic>
      <p:pic>
        <p:nvPicPr>
          <p:cNvPr id="2097187" name="图片 10" descr="图片包含 游戏机, 窗帘, 花, 床  描述已自动生成"/>
          <p:cNvPicPr>
            <a:picLocks noChangeAspect="1"/>
          </p:cNvPicPr>
          <p:nvPr/>
        </p:nvPicPr>
        <p:blipFill>
          <a:blip r:embed="rId4"/>
          <a:stretch>
            <a:fillRect/>
          </a:stretch>
        </p:blipFill>
        <p:spPr>
          <a:xfrm>
            <a:off x="6134100" y="5568597"/>
            <a:ext cx="6119354" cy="1164865"/>
          </a:xfrm>
          <a:prstGeom prst="rect">
            <a:avLst/>
          </a:prstGeom>
        </p:spPr>
      </p:pic>
      <p:pic>
        <p:nvPicPr>
          <p:cNvPr id="34" name="图片 33" descr="图片1"/>
          <p:cNvPicPr>
            <a:picLocks noChangeAspect="1"/>
          </p:cNvPicPr>
          <p:nvPr>
            <p:custDataLst>
              <p:tags r:id="rId2"/>
            </p:custDataLst>
          </p:nvPr>
        </p:nvPicPr>
        <p:blipFill>
          <a:blip r:embed="rId6"/>
          <a:stretch>
            <a:fillRect/>
          </a:stretch>
        </p:blipFill>
        <p:spPr>
          <a:xfrm>
            <a:off x="36195" y="80010"/>
            <a:ext cx="1214755" cy="1069340"/>
          </a:xfrm>
          <a:prstGeom prst="rect">
            <a:avLst/>
          </a:prstGeom>
        </p:spPr>
      </p:pic>
      <p:sp>
        <p:nvSpPr>
          <p:cNvPr id="2" name="文本框 1"/>
          <p:cNvSpPr txBox="1"/>
          <p:nvPr/>
        </p:nvSpPr>
        <p:spPr>
          <a:xfrm>
            <a:off x="1757680" y="246380"/>
            <a:ext cx="4075430" cy="645160"/>
          </a:xfrm>
          <a:prstGeom prst="rect">
            <a:avLst/>
          </a:prstGeom>
          <a:noFill/>
        </p:spPr>
        <p:txBody>
          <a:bodyPr wrap="square" rtlCol="0">
            <a:spAutoFit/>
          </a:bodyPr>
          <a:lstStyle/>
          <a:p>
            <a:r>
              <a:rPr lang="zh-CN" altLang="en-US" sz="3600" dirty="0">
                <a:ln w="19050">
                  <a:noFill/>
                </a:ln>
                <a:gradFill>
                  <a:gsLst>
                    <a:gs pos="100000">
                      <a:srgbClr val="E9BE61"/>
                    </a:gs>
                    <a:gs pos="49000">
                      <a:srgbClr val="FEEFAC"/>
                    </a:gs>
                  </a:gsLst>
                  <a:lin ang="5400000" scaled="0"/>
                </a:gradFill>
                <a:cs typeface="+mn-ea"/>
              </a:rPr>
              <a:t>四、启发与展望</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48766"/>
                                        </p:tgtEl>
                                        <p:attrNameLst>
                                          <p:attrName>style.visibility</p:attrName>
                                        </p:attrNameLst>
                                      </p:cBhvr>
                                      <p:to>
                                        <p:strVal val="visible"/>
                                      </p:to>
                                    </p:set>
                                    <p:anim calcmode="lin" valueType="num">
                                      <p:cBhvr additive="base">
                                        <p:cTn id="7" dur="500" fill="hold"/>
                                        <p:tgtEl>
                                          <p:spTgt spid="1048766"/>
                                        </p:tgtEl>
                                        <p:attrNameLst>
                                          <p:attrName>ppt_x</p:attrName>
                                        </p:attrNameLst>
                                      </p:cBhvr>
                                      <p:tavLst>
                                        <p:tav tm="0">
                                          <p:val>
                                            <p:strVal val="#ppt_x"/>
                                          </p:val>
                                        </p:tav>
                                        <p:tav tm="100000">
                                          <p:val>
                                            <p:strVal val="#ppt_x"/>
                                          </p:val>
                                        </p:tav>
                                      </p:tavLst>
                                    </p:anim>
                                    <p:anim calcmode="lin" valueType="num">
                                      <p:cBhvr additive="base">
                                        <p:cTn id="8" dur="500" fill="hold"/>
                                        <p:tgtEl>
                                          <p:spTgt spid="10487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4C0607"/>
            </a:gs>
            <a:gs pos="100000">
              <a:srgbClr val="99151B"/>
            </a:gs>
          </a:gsLst>
          <a:lin ang="5400000" scaled="1"/>
        </a:gradFill>
        <a:effectLst/>
      </p:bgPr>
    </p:bg>
    <p:spTree>
      <p:nvGrpSpPr>
        <p:cNvPr id="1" name=""/>
        <p:cNvGrpSpPr/>
        <p:nvPr/>
      </p:nvGrpSpPr>
      <p:grpSpPr>
        <a:xfrm>
          <a:off x="0" y="0"/>
          <a:ext cx="0" cy="0"/>
          <a:chOff x="0" y="0"/>
          <a:chExt cx="0" cy="0"/>
        </a:xfrm>
      </p:grpSpPr>
      <p:sp>
        <p:nvSpPr>
          <p:cNvPr id="17" name="任意多边形: 形状 16"/>
          <p:cNvSpPr/>
          <p:nvPr/>
        </p:nvSpPr>
        <p:spPr>
          <a:xfrm rot="16200000" flipV="1">
            <a:off x="-2550705" y="684210"/>
            <a:ext cx="9819690" cy="5489580"/>
          </a:xfrm>
          <a:custGeom>
            <a:avLst/>
            <a:gdLst>
              <a:gd name="connsiteX0" fmla="*/ 4705350 w 9410700"/>
              <a:gd name="connsiteY0" fmla="*/ 0 h 5260940"/>
              <a:gd name="connsiteX1" fmla="*/ 9410700 w 9410700"/>
              <a:gd name="connsiteY1" fmla="*/ 4705350 h 5260940"/>
              <a:gd name="connsiteX2" fmla="*/ 9386407 w 9410700"/>
              <a:gd name="connsiteY2" fmla="*/ 5186445 h 5260940"/>
              <a:gd name="connsiteX3" fmla="*/ 9375037 w 9410700"/>
              <a:gd name="connsiteY3" fmla="*/ 5260940 h 5260940"/>
              <a:gd name="connsiteX4" fmla="*/ 35663 w 9410700"/>
              <a:gd name="connsiteY4" fmla="*/ 5260940 h 5260940"/>
              <a:gd name="connsiteX5" fmla="*/ 24294 w 9410700"/>
              <a:gd name="connsiteY5" fmla="*/ 5186445 h 5260940"/>
              <a:gd name="connsiteX6" fmla="*/ 0 w 9410700"/>
              <a:gd name="connsiteY6" fmla="*/ 4705350 h 5260940"/>
              <a:gd name="connsiteX7" fmla="*/ 4705350 w 9410700"/>
              <a:gd name="connsiteY7" fmla="*/ 0 h 52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10700" h="5260940">
                <a:moveTo>
                  <a:pt x="4705350" y="0"/>
                </a:moveTo>
                <a:cubicBezTo>
                  <a:pt x="7304043" y="0"/>
                  <a:pt x="9410700" y="2106657"/>
                  <a:pt x="9410700" y="4705350"/>
                </a:cubicBezTo>
                <a:cubicBezTo>
                  <a:pt x="9410700" y="4867769"/>
                  <a:pt x="9402471" y="5028265"/>
                  <a:pt x="9386407" y="5186445"/>
                </a:cubicBezTo>
                <a:lnTo>
                  <a:pt x="9375037" y="5260940"/>
                </a:lnTo>
                <a:lnTo>
                  <a:pt x="35663" y="5260940"/>
                </a:lnTo>
                <a:lnTo>
                  <a:pt x="24294" y="5186445"/>
                </a:lnTo>
                <a:cubicBezTo>
                  <a:pt x="8230" y="5028265"/>
                  <a:pt x="0" y="4867769"/>
                  <a:pt x="0" y="4705350"/>
                </a:cubicBezTo>
                <a:cubicBezTo>
                  <a:pt x="0" y="2106657"/>
                  <a:pt x="2106658" y="0"/>
                  <a:pt x="4705350" y="0"/>
                </a:cubicBezTo>
                <a:close/>
              </a:path>
            </a:pathLst>
          </a:custGeom>
          <a:gradFill>
            <a:gsLst>
              <a:gs pos="0">
                <a:srgbClr val="600A0C">
                  <a:alpha val="42000"/>
                </a:srgbClr>
              </a:gs>
              <a:gs pos="42000">
                <a:srgbClr val="99151B">
                  <a:alpha val="0"/>
                </a:srgbClr>
              </a:gs>
            </a:gsLst>
            <a:lin ang="5400000" scaled="1"/>
          </a:gradFill>
          <a:ln>
            <a:gradFill>
              <a:gsLst>
                <a:gs pos="0">
                  <a:srgbClr val="E9BE61">
                    <a:alpha val="57000"/>
                  </a:srgbClr>
                </a:gs>
                <a:gs pos="17000">
                  <a:srgbClr val="FEEFAC">
                    <a:alpha val="0"/>
                  </a:srgbClr>
                </a:gs>
              </a:gsLst>
              <a:lin ang="5400000" scaled="1"/>
            </a:gradFill>
          </a:ln>
          <a:effectLst>
            <a:outerShdw blurRad="254000" dist="1143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11" name="任意多边形: 形状 10"/>
          <p:cNvSpPr/>
          <p:nvPr/>
        </p:nvSpPr>
        <p:spPr>
          <a:xfrm rot="16200000" flipV="1">
            <a:off x="-2962138" y="876077"/>
            <a:ext cx="8985606" cy="5023296"/>
          </a:xfrm>
          <a:custGeom>
            <a:avLst/>
            <a:gdLst>
              <a:gd name="connsiteX0" fmla="*/ 4705350 w 9410700"/>
              <a:gd name="connsiteY0" fmla="*/ 0 h 5260940"/>
              <a:gd name="connsiteX1" fmla="*/ 9410700 w 9410700"/>
              <a:gd name="connsiteY1" fmla="*/ 4705350 h 5260940"/>
              <a:gd name="connsiteX2" fmla="*/ 9386407 w 9410700"/>
              <a:gd name="connsiteY2" fmla="*/ 5186445 h 5260940"/>
              <a:gd name="connsiteX3" fmla="*/ 9375037 w 9410700"/>
              <a:gd name="connsiteY3" fmla="*/ 5260940 h 5260940"/>
              <a:gd name="connsiteX4" fmla="*/ 35663 w 9410700"/>
              <a:gd name="connsiteY4" fmla="*/ 5260940 h 5260940"/>
              <a:gd name="connsiteX5" fmla="*/ 24294 w 9410700"/>
              <a:gd name="connsiteY5" fmla="*/ 5186445 h 5260940"/>
              <a:gd name="connsiteX6" fmla="*/ 0 w 9410700"/>
              <a:gd name="connsiteY6" fmla="*/ 4705350 h 5260940"/>
              <a:gd name="connsiteX7" fmla="*/ 4705350 w 9410700"/>
              <a:gd name="connsiteY7" fmla="*/ 0 h 52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10700" h="5260940">
                <a:moveTo>
                  <a:pt x="4705350" y="0"/>
                </a:moveTo>
                <a:cubicBezTo>
                  <a:pt x="7304043" y="0"/>
                  <a:pt x="9410700" y="2106657"/>
                  <a:pt x="9410700" y="4705350"/>
                </a:cubicBezTo>
                <a:cubicBezTo>
                  <a:pt x="9410700" y="4867769"/>
                  <a:pt x="9402471" y="5028265"/>
                  <a:pt x="9386407" y="5186445"/>
                </a:cubicBezTo>
                <a:lnTo>
                  <a:pt x="9375037" y="5260940"/>
                </a:lnTo>
                <a:lnTo>
                  <a:pt x="35663" y="5260940"/>
                </a:lnTo>
                <a:lnTo>
                  <a:pt x="24294" y="5186445"/>
                </a:lnTo>
                <a:cubicBezTo>
                  <a:pt x="8230" y="5028265"/>
                  <a:pt x="0" y="4867769"/>
                  <a:pt x="0" y="4705350"/>
                </a:cubicBezTo>
                <a:cubicBezTo>
                  <a:pt x="0" y="2106657"/>
                  <a:pt x="2106658" y="0"/>
                  <a:pt x="4705350" y="0"/>
                </a:cubicBezTo>
                <a:close/>
              </a:path>
            </a:pathLst>
          </a:custGeom>
          <a:gradFill>
            <a:gsLst>
              <a:gs pos="43000">
                <a:srgbClr val="600A0C">
                  <a:alpha val="0"/>
                </a:srgbClr>
              </a:gs>
              <a:gs pos="0">
                <a:srgbClr val="99151B"/>
              </a:gs>
            </a:gsLst>
            <a:lin ang="5400000" scaled="1"/>
          </a:gradFill>
          <a:ln>
            <a:gradFill>
              <a:gsLst>
                <a:gs pos="2000">
                  <a:srgbClr val="E9BE61"/>
                </a:gs>
                <a:gs pos="61000">
                  <a:srgbClr val="FEEFAC">
                    <a:alpha val="0"/>
                  </a:srgbClr>
                </a:gs>
              </a:gsLst>
              <a:lin ang="5400000" scaled="1"/>
            </a:gradFill>
          </a:ln>
          <a:effectLst>
            <a:outerShdw blurRad="254000" dist="1143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61" y="2899823"/>
            <a:ext cx="3721988" cy="3250644"/>
          </a:xfrm>
          <a:prstGeom prst="rect">
            <a:avLst/>
          </a:prstGeom>
        </p:spPr>
      </p:pic>
      <p:sp>
        <p:nvSpPr>
          <p:cNvPr id="6" name="Rectangle 3"/>
          <p:cNvSpPr/>
          <p:nvPr/>
        </p:nvSpPr>
        <p:spPr bwMode="auto">
          <a:xfrm>
            <a:off x="2025090" y="1438543"/>
            <a:ext cx="880144" cy="4154170"/>
          </a:xfrm>
          <a:prstGeom prst="rect">
            <a:avLst/>
          </a:prstGeom>
          <a:noFill/>
          <a:ln>
            <a:noFill/>
          </a:ln>
          <a:effectLst/>
        </p:spPr>
        <p:txBody>
          <a:bodyPr wrap="square" rtlCol="0">
            <a:spAutoFit/>
          </a:bodyPr>
          <a:lstStyle/>
          <a:p>
            <a:r>
              <a:rPr lang="zh-CN" altLang="en-US" sz="6600" spc="-300" dirty="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cs typeface="+mn-ea"/>
                <a:sym typeface="+mn-lt"/>
              </a:rPr>
              <a:t>点评内容</a:t>
            </a:r>
          </a:p>
        </p:txBody>
      </p:sp>
      <p:sp>
        <p:nvSpPr>
          <p:cNvPr id="7" name="Rectangle 3"/>
          <p:cNvSpPr/>
          <p:nvPr>
            <p:custDataLst>
              <p:tags r:id="rId1"/>
            </p:custDataLst>
          </p:nvPr>
        </p:nvSpPr>
        <p:spPr bwMode="auto">
          <a:xfrm rot="5400000">
            <a:off x="2327982" y="3608039"/>
            <a:ext cx="1754326" cy="338554"/>
          </a:xfrm>
          <a:prstGeom prst="rect">
            <a:avLst/>
          </a:prstGeom>
          <a:noFill/>
          <a:ln>
            <a:noFill/>
          </a:ln>
          <a:effectLst/>
        </p:spPr>
        <p:txBody>
          <a:bodyPr wrap="square" rtlCol="0">
            <a:spAutoFit/>
          </a:bodyPr>
          <a:lstStyle/>
          <a:p>
            <a:pPr algn="ctr"/>
            <a:r>
              <a:rPr lang="en-US" altLang="zh-CN" sz="1600" spc="300" dirty="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cs typeface="+mn-ea"/>
                <a:sym typeface="+mn-lt"/>
              </a:rPr>
              <a:t>CONTENTS</a:t>
            </a: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7870" y="2292168"/>
            <a:ext cx="1225550" cy="940538"/>
          </a:xfrm>
          <a:prstGeom prst="rect">
            <a:avLst/>
          </a:prstGeom>
        </p:spPr>
      </p:pic>
      <p:pic>
        <p:nvPicPr>
          <p:cNvPr id="14" name="图片 13" descr="图片包含 室内, 食物, 桌子, 盘子&#10;&#10;描述已自动生成"/>
          <p:cNvPicPr>
            <a:picLocks noChangeAspect="1"/>
          </p:cNvPicPr>
          <p:nvPr/>
        </p:nvPicPr>
        <p:blipFill>
          <a:blip r:embed="rId5" cstate="print">
            <a:alphaModFix amt="35000"/>
            <a:extLst>
              <a:ext uri="{28A0092B-C50C-407E-A947-70E740481C1C}">
                <a14:useLocalDpi xmlns:a14="http://schemas.microsoft.com/office/drawing/2010/main" val="0"/>
              </a:ext>
            </a:extLst>
          </a:blip>
          <a:stretch>
            <a:fillRect/>
          </a:stretch>
        </p:blipFill>
        <p:spPr>
          <a:xfrm>
            <a:off x="8570325" y="0"/>
            <a:ext cx="3634411" cy="914400"/>
          </a:xfrm>
          <a:prstGeom prst="rect">
            <a:avLst/>
          </a:prstGeom>
        </p:spPr>
      </p:pic>
      <p:sp>
        <p:nvSpPr>
          <p:cNvPr id="15" name="椭圆 14"/>
          <p:cNvSpPr/>
          <p:nvPr/>
        </p:nvSpPr>
        <p:spPr>
          <a:xfrm>
            <a:off x="4619552" y="1609076"/>
            <a:ext cx="484404" cy="484404"/>
          </a:xfrm>
          <a:prstGeom prst="ellipse">
            <a:avLst/>
          </a:prstGeom>
          <a:gradFill>
            <a:gsLst>
              <a:gs pos="100000">
                <a:srgbClr val="E9BE61"/>
              </a:gs>
              <a:gs pos="0">
                <a:srgbClr val="FEEF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891C21"/>
                </a:solidFill>
                <a:cs typeface="+mn-ea"/>
                <a:sym typeface="+mn-lt"/>
              </a:rPr>
              <a:t>1</a:t>
            </a:r>
            <a:endParaRPr lang="zh-CN" altLang="en-US" sz="2400" dirty="0">
              <a:solidFill>
                <a:srgbClr val="891C21"/>
              </a:solidFill>
              <a:cs typeface="+mn-ea"/>
              <a:sym typeface="+mn-lt"/>
            </a:endParaRPr>
          </a:p>
        </p:txBody>
      </p:sp>
      <p:sp>
        <p:nvSpPr>
          <p:cNvPr id="18" name="TextBox 47"/>
          <p:cNvSpPr txBox="1"/>
          <p:nvPr/>
        </p:nvSpPr>
        <p:spPr>
          <a:xfrm>
            <a:off x="5227781" y="1609133"/>
            <a:ext cx="6352004" cy="397624"/>
          </a:xfrm>
          <a:prstGeom prst="rect">
            <a:avLst/>
          </a:prstGeom>
          <a:noFill/>
          <a:ln>
            <a:noFill/>
          </a:ln>
          <a:effectLst/>
        </p:spPr>
        <p:txBody>
          <a:bodyPr wrap="square" rtlCol="0">
            <a:no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effectLst/>
                <a:latin typeface="+mn-lt"/>
                <a:ea typeface="+mn-ea"/>
                <a:cs typeface="+mn-ea"/>
                <a:sym typeface="+mn-lt"/>
              </a:rPr>
              <a:t> </a:t>
            </a:r>
            <a:r>
              <a:rPr lang="zh-CN" altLang="en-US" sz="2800" i="0" spc="0" dirty="0">
                <a:effectLst/>
                <a:latin typeface="+mn-lt"/>
                <a:ea typeface="+mn-ea"/>
                <a:cs typeface="+mn-ea"/>
                <a:sym typeface="+mn-lt"/>
              </a:rPr>
              <a:t>习近平法治思想的内涵要义</a:t>
            </a:r>
          </a:p>
        </p:txBody>
      </p:sp>
      <p:sp>
        <p:nvSpPr>
          <p:cNvPr id="19" name="TextBox 47"/>
          <p:cNvSpPr txBox="1"/>
          <p:nvPr/>
        </p:nvSpPr>
        <p:spPr>
          <a:xfrm>
            <a:off x="5520690" y="2642870"/>
            <a:ext cx="5549265" cy="52197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2800" i="0" spc="0" dirty="0">
                <a:effectLst/>
                <a:latin typeface="+mn-lt"/>
                <a:ea typeface="+mn-ea"/>
                <a:cs typeface="+mn-ea"/>
                <a:sym typeface="+mn-lt"/>
              </a:rPr>
              <a:t>文章的主要内容和学术观点</a:t>
            </a:r>
          </a:p>
        </p:txBody>
      </p:sp>
      <p:sp>
        <p:nvSpPr>
          <p:cNvPr id="20" name="TextBox 47"/>
          <p:cNvSpPr txBox="1"/>
          <p:nvPr/>
        </p:nvSpPr>
        <p:spPr>
          <a:xfrm>
            <a:off x="5516639" y="3693161"/>
            <a:ext cx="6248400" cy="52197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2800" i="0" spc="0" dirty="0">
                <a:effectLst/>
                <a:latin typeface="+mn-lt"/>
                <a:ea typeface="+mn-ea"/>
                <a:cs typeface="+mn-ea"/>
                <a:sym typeface="+mn-lt"/>
              </a:rPr>
              <a:t>文章的逻辑联系</a:t>
            </a:r>
          </a:p>
        </p:txBody>
      </p:sp>
      <p:pic>
        <p:nvPicPr>
          <p:cNvPr id="25" name="图片 24" descr="图片包含 游戏机, 窗帘, 花, 床&#10;&#10;描述已自动生成"/>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0" y="7569133"/>
            <a:ext cx="6057900" cy="1164865"/>
          </a:xfrm>
          <a:prstGeom prst="rect">
            <a:avLst/>
          </a:prstGeom>
        </p:spPr>
      </p:pic>
      <p:sp>
        <p:nvSpPr>
          <p:cNvPr id="26" name="椭圆 25"/>
          <p:cNvSpPr/>
          <p:nvPr/>
        </p:nvSpPr>
        <p:spPr>
          <a:xfrm>
            <a:off x="4818571" y="2642790"/>
            <a:ext cx="484404" cy="484404"/>
          </a:xfrm>
          <a:prstGeom prst="ellipse">
            <a:avLst/>
          </a:prstGeom>
          <a:gradFill>
            <a:gsLst>
              <a:gs pos="100000">
                <a:srgbClr val="E9BE61"/>
              </a:gs>
              <a:gs pos="0">
                <a:srgbClr val="FEEF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891C21"/>
                </a:solidFill>
                <a:cs typeface="+mn-ea"/>
                <a:sym typeface="+mn-lt"/>
              </a:rPr>
              <a:t>2</a:t>
            </a:r>
            <a:endParaRPr lang="zh-CN" altLang="en-US" sz="2400" dirty="0">
              <a:solidFill>
                <a:srgbClr val="891C21"/>
              </a:solidFill>
              <a:cs typeface="+mn-ea"/>
              <a:sym typeface="+mn-lt"/>
            </a:endParaRPr>
          </a:p>
        </p:txBody>
      </p:sp>
      <p:sp>
        <p:nvSpPr>
          <p:cNvPr id="27" name="椭圆 26"/>
          <p:cNvSpPr/>
          <p:nvPr/>
        </p:nvSpPr>
        <p:spPr>
          <a:xfrm>
            <a:off x="4818571" y="3676504"/>
            <a:ext cx="484404" cy="484404"/>
          </a:xfrm>
          <a:prstGeom prst="ellipse">
            <a:avLst/>
          </a:prstGeom>
          <a:gradFill>
            <a:gsLst>
              <a:gs pos="100000">
                <a:srgbClr val="E9BE61"/>
              </a:gs>
              <a:gs pos="0">
                <a:srgbClr val="FEEF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891C21"/>
                </a:solidFill>
                <a:cs typeface="+mn-ea"/>
                <a:sym typeface="+mn-lt"/>
              </a:rPr>
              <a:t>3</a:t>
            </a:r>
            <a:endParaRPr lang="zh-CN" altLang="en-US" sz="2400" dirty="0">
              <a:solidFill>
                <a:srgbClr val="891C21"/>
              </a:solidFill>
              <a:cs typeface="+mn-ea"/>
              <a:sym typeface="+mn-lt"/>
            </a:endParaRPr>
          </a:p>
        </p:txBody>
      </p:sp>
      <p:pic>
        <p:nvPicPr>
          <p:cNvPr id="3" name="图片 2" descr="图片1"/>
          <p:cNvPicPr>
            <a:picLocks noChangeAspect="1"/>
          </p:cNvPicPr>
          <p:nvPr/>
        </p:nvPicPr>
        <p:blipFill>
          <a:blip r:embed="rId7"/>
          <a:stretch>
            <a:fillRect/>
          </a:stretch>
        </p:blipFill>
        <p:spPr>
          <a:xfrm>
            <a:off x="152400" y="114300"/>
            <a:ext cx="1550670" cy="1433830"/>
          </a:xfrm>
          <a:prstGeom prst="rect">
            <a:avLst/>
          </a:prstGeom>
        </p:spPr>
      </p:pic>
      <p:sp>
        <p:nvSpPr>
          <p:cNvPr id="2" name="椭圆 1"/>
          <p:cNvSpPr/>
          <p:nvPr/>
        </p:nvSpPr>
        <p:spPr>
          <a:xfrm>
            <a:off x="4637647" y="4654479"/>
            <a:ext cx="484404" cy="484404"/>
          </a:xfrm>
          <a:prstGeom prst="ellipse">
            <a:avLst/>
          </a:prstGeom>
          <a:gradFill>
            <a:gsLst>
              <a:gs pos="100000">
                <a:srgbClr val="E9BE61"/>
              </a:gs>
              <a:gs pos="0">
                <a:srgbClr val="FEEF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891C21"/>
                </a:solidFill>
                <a:cs typeface="+mn-ea"/>
                <a:sym typeface="+mn-lt"/>
              </a:rPr>
              <a:t>4</a:t>
            </a:r>
          </a:p>
        </p:txBody>
      </p:sp>
      <p:sp>
        <p:nvSpPr>
          <p:cNvPr id="4" name="文本框 3"/>
          <p:cNvSpPr txBox="1"/>
          <p:nvPr/>
        </p:nvSpPr>
        <p:spPr>
          <a:xfrm>
            <a:off x="5315975" y="4710218"/>
            <a:ext cx="3966210" cy="521970"/>
          </a:xfrm>
          <a:prstGeom prst="rect">
            <a:avLst/>
          </a:prstGeom>
          <a:noFill/>
        </p:spPr>
        <p:txBody>
          <a:bodyPr wrap="square" rtlCol="0">
            <a:spAutoFit/>
          </a:bodyPr>
          <a:lstStyle/>
          <a:p>
            <a:r>
              <a:rPr lang="zh-CN" altLang="en-US" sz="2800" dirty="0">
                <a:ln w="19050">
                  <a:noFill/>
                </a:ln>
                <a:gradFill>
                  <a:gsLst>
                    <a:gs pos="100000">
                      <a:srgbClr val="E9BE61"/>
                    </a:gs>
                    <a:gs pos="49000">
                      <a:srgbClr val="FEEFAC"/>
                    </a:gs>
                  </a:gsLst>
                  <a:lin ang="5400000" scaled="0"/>
                </a:gradFill>
                <a:effectLst/>
                <a:cs typeface="+mn-ea"/>
              </a:rPr>
              <a:t>启发与展望</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5" grpId="0" bldLvl="0" animBg="1"/>
      <p:bldP spid="18" grpId="0" bldLvl="0" animBg="1"/>
      <p:bldP spid="19" grpId="0" bldLvl="0" animBg="1"/>
      <p:bldP spid="20" grpId="0" bldLvl="0" animBg="1"/>
      <p:bldP spid="26" grpId="0" bldLvl="0" animBg="1"/>
      <p:bldP spid="27" grpId="0" bldLvl="0" animBg="1"/>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4C0607"/>
            </a:gs>
            <a:gs pos="100000">
              <a:srgbClr val="99151B"/>
            </a:gs>
          </a:gsLst>
          <a:lin ang="5400000" scaled="1"/>
        </a:gradFill>
        <a:effectLst/>
      </p:bgPr>
    </p:bg>
    <p:spTree>
      <p:nvGrpSpPr>
        <p:cNvPr id="1" name=""/>
        <p:cNvGrpSpPr/>
        <p:nvPr/>
      </p:nvGrpSpPr>
      <p:grpSpPr>
        <a:xfrm>
          <a:off x="0" y="0"/>
          <a:ext cx="0" cy="0"/>
          <a:chOff x="0" y="0"/>
          <a:chExt cx="0" cy="0"/>
        </a:xfrm>
      </p:grpSpPr>
      <p:sp>
        <p:nvSpPr>
          <p:cNvPr id="2" name="任意多边形: 形状 1"/>
          <p:cNvSpPr/>
          <p:nvPr/>
        </p:nvSpPr>
        <p:spPr>
          <a:xfrm flipV="1">
            <a:off x="-740514" y="-2335551"/>
            <a:ext cx="13749228" cy="7686342"/>
          </a:xfrm>
          <a:custGeom>
            <a:avLst/>
            <a:gdLst>
              <a:gd name="connsiteX0" fmla="*/ 4705350 w 9410700"/>
              <a:gd name="connsiteY0" fmla="*/ 0 h 5260940"/>
              <a:gd name="connsiteX1" fmla="*/ 9410700 w 9410700"/>
              <a:gd name="connsiteY1" fmla="*/ 4705350 h 5260940"/>
              <a:gd name="connsiteX2" fmla="*/ 9386407 w 9410700"/>
              <a:gd name="connsiteY2" fmla="*/ 5186445 h 5260940"/>
              <a:gd name="connsiteX3" fmla="*/ 9375037 w 9410700"/>
              <a:gd name="connsiteY3" fmla="*/ 5260940 h 5260940"/>
              <a:gd name="connsiteX4" fmla="*/ 35663 w 9410700"/>
              <a:gd name="connsiteY4" fmla="*/ 5260940 h 5260940"/>
              <a:gd name="connsiteX5" fmla="*/ 24294 w 9410700"/>
              <a:gd name="connsiteY5" fmla="*/ 5186445 h 5260940"/>
              <a:gd name="connsiteX6" fmla="*/ 0 w 9410700"/>
              <a:gd name="connsiteY6" fmla="*/ 4705350 h 5260940"/>
              <a:gd name="connsiteX7" fmla="*/ 4705350 w 9410700"/>
              <a:gd name="connsiteY7" fmla="*/ 0 h 52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10700" h="5260940">
                <a:moveTo>
                  <a:pt x="4705350" y="0"/>
                </a:moveTo>
                <a:cubicBezTo>
                  <a:pt x="7304043" y="0"/>
                  <a:pt x="9410700" y="2106657"/>
                  <a:pt x="9410700" y="4705350"/>
                </a:cubicBezTo>
                <a:cubicBezTo>
                  <a:pt x="9410700" y="4867769"/>
                  <a:pt x="9402471" y="5028265"/>
                  <a:pt x="9386407" y="5186445"/>
                </a:cubicBezTo>
                <a:lnTo>
                  <a:pt x="9375037" y="5260940"/>
                </a:lnTo>
                <a:lnTo>
                  <a:pt x="35663" y="5260940"/>
                </a:lnTo>
                <a:lnTo>
                  <a:pt x="24294" y="5186445"/>
                </a:lnTo>
                <a:cubicBezTo>
                  <a:pt x="8230" y="5028265"/>
                  <a:pt x="0" y="4867769"/>
                  <a:pt x="0" y="4705350"/>
                </a:cubicBezTo>
                <a:cubicBezTo>
                  <a:pt x="0" y="2106657"/>
                  <a:pt x="2106658" y="0"/>
                  <a:pt x="4705350" y="0"/>
                </a:cubicBezTo>
                <a:close/>
              </a:path>
            </a:pathLst>
          </a:custGeom>
          <a:gradFill>
            <a:gsLst>
              <a:gs pos="100000">
                <a:srgbClr val="600A0C">
                  <a:alpha val="0"/>
                </a:srgbClr>
              </a:gs>
              <a:gs pos="0">
                <a:srgbClr val="99151B"/>
              </a:gs>
            </a:gsLst>
            <a:lin ang="5400000" scaled="1"/>
          </a:gradFill>
          <a:ln>
            <a:gradFill>
              <a:gsLst>
                <a:gs pos="2000">
                  <a:srgbClr val="E9BE61"/>
                </a:gs>
                <a:gs pos="61000">
                  <a:srgbClr val="FEEFAC">
                    <a:alpha val="0"/>
                  </a:srgbClr>
                </a:gs>
              </a:gsLst>
              <a:lin ang="5400000" scaled="1"/>
            </a:gradFill>
          </a:ln>
          <a:effectLst>
            <a:outerShdw blurRad="254000" dist="1143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 name="TextBox 47"/>
          <p:cNvSpPr txBox="1"/>
          <p:nvPr/>
        </p:nvSpPr>
        <p:spPr>
          <a:xfrm>
            <a:off x="1402080" y="2092960"/>
            <a:ext cx="9464040" cy="101473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6000" i="0" spc="0" dirty="0">
                <a:latin typeface="+mn-lt"/>
                <a:ea typeface="+mn-ea"/>
                <a:cs typeface="+mn-ea"/>
                <a:sym typeface="+mn-lt"/>
              </a:rPr>
              <a:t>习近平法治思想的内涵要义</a:t>
            </a:r>
          </a:p>
        </p:txBody>
      </p:sp>
      <p:sp>
        <p:nvSpPr>
          <p:cNvPr id="6" name="矩形 5"/>
          <p:cNvSpPr/>
          <p:nvPr/>
        </p:nvSpPr>
        <p:spPr>
          <a:xfrm>
            <a:off x="5224670" y="4195324"/>
            <a:ext cx="1742652" cy="579870"/>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zh-CN" altLang="en-US" sz="2800" kern="0" dirty="0">
                <a:solidFill>
                  <a:srgbClr val="FEEFAC"/>
                </a:solidFill>
                <a:cs typeface="+mn-ea"/>
                <a:sym typeface="+mn-lt"/>
              </a:rPr>
              <a:t>第一部分</a:t>
            </a:r>
          </a:p>
        </p:txBody>
      </p:sp>
      <p:pic>
        <p:nvPicPr>
          <p:cNvPr id="9" name="图片 8"/>
          <p:cNvPicPr>
            <a:picLocks noChangeAspect="1"/>
          </p:cNvPicPr>
          <p:nvPr/>
        </p:nvPicPr>
        <p:blipFill>
          <a:blip r:embed="rId2">
            <a:alphaModFix amt="17000"/>
            <a:extLst>
              <a:ext uri="{28A0092B-C50C-407E-A947-70E740481C1C}">
                <a14:useLocalDpi xmlns:a14="http://schemas.microsoft.com/office/drawing/2010/main" val="0"/>
              </a:ext>
            </a:extLst>
          </a:blip>
          <a:stretch>
            <a:fillRect/>
          </a:stretch>
        </p:blipFill>
        <p:spPr>
          <a:xfrm>
            <a:off x="986986" y="9490"/>
            <a:ext cx="10218020" cy="1135338"/>
          </a:xfrm>
          <a:prstGeom prst="rect">
            <a:avLst/>
          </a:prstGeom>
        </p:spPr>
      </p:pic>
      <p:pic>
        <p:nvPicPr>
          <p:cNvPr id="10" name="图片 9" descr="图片包含 游戏机, 窗帘, 花, 床&#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042" y="5693135"/>
            <a:ext cx="6057900" cy="1164865"/>
          </a:xfrm>
          <a:prstGeom prst="rect">
            <a:avLst/>
          </a:prstGeom>
        </p:spPr>
      </p:pic>
      <p:pic>
        <p:nvPicPr>
          <p:cNvPr id="11" name="图片 10" descr="图片包含 游戏机, 窗帘, 花, 床&#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00" y="5693135"/>
            <a:ext cx="6057900" cy="1164865"/>
          </a:xfrm>
          <a:prstGeom prst="rect">
            <a:avLst/>
          </a:prstGeom>
        </p:spPr>
      </p:pic>
      <p:pic>
        <p:nvPicPr>
          <p:cNvPr id="3" name="图片 2" descr="图片1"/>
          <p:cNvPicPr>
            <a:picLocks noChangeAspect="1"/>
          </p:cNvPicPr>
          <p:nvPr/>
        </p:nvPicPr>
        <p:blipFill>
          <a:blip r:embed="rId4"/>
          <a:stretch>
            <a:fillRect/>
          </a:stretch>
        </p:blipFill>
        <p:spPr>
          <a:xfrm>
            <a:off x="152400" y="114300"/>
            <a:ext cx="1550670" cy="1433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4C0607"/>
            </a:gs>
            <a:gs pos="100000">
              <a:srgbClr val="99151B"/>
            </a:gs>
          </a:gsLst>
          <a:lin ang="5400000" scaled="1"/>
        </a:gradFill>
        <a:effectLst/>
      </p:bgPr>
    </p:bg>
    <p:spTree>
      <p:nvGrpSpPr>
        <p:cNvPr id="1" name=""/>
        <p:cNvGrpSpPr/>
        <p:nvPr/>
      </p:nvGrpSpPr>
      <p:grpSpPr>
        <a:xfrm>
          <a:off x="0" y="0"/>
          <a:ext cx="0" cy="0"/>
          <a:chOff x="0" y="0"/>
          <a:chExt cx="0" cy="0"/>
        </a:xfrm>
      </p:grpSpPr>
      <p:sp>
        <p:nvSpPr>
          <p:cNvPr id="2" name="任意多边形: 形状 1"/>
          <p:cNvSpPr/>
          <p:nvPr/>
        </p:nvSpPr>
        <p:spPr>
          <a:xfrm flipV="1">
            <a:off x="-740514" y="-2335551"/>
            <a:ext cx="13749228" cy="7686342"/>
          </a:xfrm>
          <a:custGeom>
            <a:avLst/>
            <a:gdLst>
              <a:gd name="connsiteX0" fmla="*/ 4705350 w 9410700"/>
              <a:gd name="connsiteY0" fmla="*/ 0 h 5260940"/>
              <a:gd name="connsiteX1" fmla="*/ 9410700 w 9410700"/>
              <a:gd name="connsiteY1" fmla="*/ 4705350 h 5260940"/>
              <a:gd name="connsiteX2" fmla="*/ 9386407 w 9410700"/>
              <a:gd name="connsiteY2" fmla="*/ 5186445 h 5260940"/>
              <a:gd name="connsiteX3" fmla="*/ 9375037 w 9410700"/>
              <a:gd name="connsiteY3" fmla="*/ 5260940 h 5260940"/>
              <a:gd name="connsiteX4" fmla="*/ 35663 w 9410700"/>
              <a:gd name="connsiteY4" fmla="*/ 5260940 h 5260940"/>
              <a:gd name="connsiteX5" fmla="*/ 24294 w 9410700"/>
              <a:gd name="connsiteY5" fmla="*/ 5186445 h 5260940"/>
              <a:gd name="connsiteX6" fmla="*/ 0 w 9410700"/>
              <a:gd name="connsiteY6" fmla="*/ 4705350 h 5260940"/>
              <a:gd name="connsiteX7" fmla="*/ 4705350 w 9410700"/>
              <a:gd name="connsiteY7" fmla="*/ 0 h 52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10700" h="5260940">
                <a:moveTo>
                  <a:pt x="4705350" y="0"/>
                </a:moveTo>
                <a:cubicBezTo>
                  <a:pt x="7304043" y="0"/>
                  <a:pt x="9410700" y="2106657"/>
                  <a:pt x="9410700" y="4705350"/>
                </a:cubicBezTo>
                <a:cubicBezTo>
                  <a:pt x="9410700" y="4867769"/>
                  <a:pt x="9402471" y="5028265"/>
                  <a:pt x="9386407" y="5186445"/>
                </a:cubicBezTo>
                <a:lnTo>
                  <a:pt x="9375037" y="5260940"/>
                </a:lnTo>
                <a:lnTo>
                  <a:pt x="35663" y="5260940"/>
                </a:lnTo>
                <a:lnTo>
                  <a:pt x="24294" y="5186445"/>
                </a:lnTo>
                <a:cubicBezTo>
                  <a:pt x="8230" y="5028265"/>
                  <a:pt x="0" y="4867769"/>
                  <a:pt x="0" y="4705350"/>
                </a:cubicBezTo>
                <a:cubicBezTo>
                  <a:pt x="0" y="2106657"/>
                  <a:pt x="2106658" y="0"/>
                  <a:pt x="4705350" y="0"/>
                </a:cubicBezTo>
                <a:close/>
              </a:path>
            </a:pathLst>
          </a:custGeom>
          <a:gradFill>
            <a:gsLst>
              <a:gs pos="100000">
                <a:srgbClr val="600A0C">
                  <a:alpha val="0"/>
                </a:srgbClr>
              </a:gs>
              <a:gs pos="0">
                <a:srgbClr val="99151B"/>
              </a:gs>
            </a:gsLst>
            <a:lin ang="5400000" scaled="1"/>
          </a:gradFill>
          <a:ln>
            <a:gradFill>
              <a:gsLst>
                <a:gs pos="2000">
                  <a:srgbClr val="E9BE61"/>
                </a:gs>
                <a:gs pos="61000">
                  <a:srgbClr val="FEEFAC">
                    <a:alpha val="0"/>
                  </a:srgbClr>
                </a:gs>
              </a:gsLst>
              <a:lin ang="5400000" scaled="1"/>
            </a:gradFill>
          </a:ln>
          <a:effectLst>
            <a:outerShdw blurRad="254000" dist="1143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 name="TextBox 47"/>
          <p:cNvSpPr txBox="1"/>
          <p:nvPr/>
        </p:nvSpPr>
        <p:spPr>
          <a:xfrm>
            <a:off x="770901" y="322659"/>
            <a:ext cx="8946299" cy="64516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3600" i="0" spc="0" dirty="0">
                <a:latin typeface="+mn-lt"/>
                <a:ea typeface="+mn-ea"/>
                <a:cs typeface="+mn-ea"/>
                <a:sym typeface="+mn-lt"/>
              </a:rPr>
              <a:t>一、习近平法治思想的内涵要义</a:t>
            </a:r>
          </a:p>
        </p:txBody>
      </p:sp>
      <p:sp>
        <p:nvSpPr>
          <p:cNvPr id="6" name="矩形 5"/>
          <p:cNvSpPr/>
          <p:nvPr/>
        </p:nvSpPr>
        <p:spPr>
          <a:xfrm>
            <a:off x="1842135" y="1463040"/>
            <a:ext cx="8910955" cy="3798570"/>
          </a:xfrm>
          <a:prstGeom prst="rect">
            <a:avLst/>
          </a:prstGeom>
        </p:spPr>
        <p:txBody>
          <a:bodyPr wrap="square" lIns="105571" tIns="52784" rIns="105571" bIns="52784">
            <a:spAutoFit/>
          </a:bodyPr>
          <a:lstStyle/>
          <a:p>
            <a:pPr algn="l" fontAlgn="base">
              <a:lnSpc>
                <a:spcPct val="150000"/>
              </a:lnSpc>
              <a:spcBef>
                <a:spcPct val="0"/>
              </a:spcBef>
              <a:spcAft>
                <a:spcPct val="0"/>
              </a:spcAft>
              <a:defRPr/>
            </a:pPr>
            <a:r>
              <a:rPr lang="zh-CN" altLang="en-US" sz="2400" kern="0" dirty="0">
                <a:solidFill>
                  <a:srgbClr val="FEEFAC"/>
                </a:solidFill>
                <a:cs typeface="+mn-ea"/>
                <a:sym typeface="+mn-lt"/>
              </a:rPr>
              <a:t>       </a:t>
            </a:r>
            <a:r>
              <a:rPr lang="zh-CN" altLang="en-US" sz="3200" dirty="0">
                <a:ln w="19050">
                  <a:noFill/>
                </a:ln>
                <a:gradFill>
                  <a:gsLst>
                    <a:gs pos="100000">
                      <a:srgbClr val="E9BE61"/>
                    </a:gs>
                    <a:gs pos="49000">
                      <a:srgbClr val="FEEFAC"/>
                    </a:gs>
                  </a:gsLst>
                  <a:lin ang="5400000" scaled="0"/>
                </a:gradFill>
                <a:effectLst/>
                <a:cs typeface="+mn-ea"/>
                <a:sym typeface="+mn-lt"/>
              </a:rPr>
              <a:t>伟大时代孕育伟大理论，伟大理论引领伟大征程。习近平法治思想从历史和现实相贯通、国际和国内相关联、理论和实际相结合上深刻回答了新时代为什么实行全面依法治国、怎样实行全面依法治国等一系列重大问题。</a:t>
            </a:r>
          </a:p>
        </p:txBody>
      </p:sp>
      <p:pic>
        <p:nvPicPr>
          <p:cNvPr id="9" name="图片 8"/>
          <p:cNvPicPr>
            <a:picLocks noChangeAspect="1"/>
          </p:cNvPicPr>
          <p:nvPr/>
        </p:nvPicPr>
        <p:blipFill>
          <a:blip r:embed="rId2">
            <a:alphaModFix amt="17000"/>
            <a:extLst>
              <a:ext uri="{28A0092B-C50C-407E-A947-70E740481C1C}">
                <a14:useLocalDpi xmlns:a14="http://schemas.microsoft.com/office/drawing/2010/main" val="0"/>
              </a:ext>
            </a:extLst>
          </a:blip>
          <a:stretch>
            <a:fillRect/>
          </a:stretch>
        </p:blipFill>
        <p:spPr>
          <a:xfrm>
            <a:off x="986986" y="9490"/>
            <a:ext cx="10218020" cy="1135338"/>
          </a:xfrm>
          <a:prstGeom prst="rect">
            <a:avLst/>
          </a:prstGeom>
        </p:spPr>
      </p:pic>
      <p:pic>
        <p:nvPicPr>
          <p:cNvPr id="10" name="图片 9" descr="图片包含 游戏机, 窗帘, 花, 床&#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042" y="5693135"/>
            <a:ext cx="6057900" cy="1164865"/>
          </a:xfrm>
          <a:prstGeom prst="rect">
            <a:avLst/>
          </a:prstGeom>
        </p:spPr>
      </p:pic>
      <p:pic>
        <p:nvPicPr>
          <p:cNvPr id="11" name="图片 10" descr="图片包含 游戏机, 窗帘, 花, 床&#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00" y="5693135"/>
            <a:ext cx="6057900" cy="1164865"/>
          </a:xfrm>
          <a:prstGeom prst="rect">
            <a:avLst/>
          </a:prstGeom>
        </p:spPr>
      </p:pic>
      <p:pic>
        <p:nvPicPr>
          <p:cNvPr id="3" name="图片 2" descr="图片1"/>
          <p:cNvPicPr>
            <a:picLocks noChangeAspect="1"/>
          </p:cNvPicPr>
          <p:nvPr/>
        </p:nvPicPr>
        <p:blipFill>
          <a:blip r:embed="rId4"/>
          <a:stretch>
            <a:fillRect/>
          </a:stretch>
        </p:blipFill>
        <p:spPr>
          <a:xfrm>
            <a:off x="152400" y="114300"/>
            <a:ext cx="1550670" cy="1433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椭圆 42"/>
          <p:cNvSpPr/>
          <p:nvPr/>
        </p:nvSpPr>
        <p:spPr>
          <a:xfrm>
            <a:off x="944880" y="-1504405"/>
            <a:ext cx="10302240" cy="10302240"/>
          </a:xfrm>
          <a:prstGeom prst="ellipse">
            <a:avLst/>
          </a:prstGeom>
          <a:noFill/>
          <a:ln>
            <a:gradFill>
              <a:gsLst>
                <a:gs pos="22000">
                  <a:srgbClr val="851B1F">
                    <a:alpha val="0"/>
                  </a:srgbClr>
                </a:gs>
                <a:gs pos="59100">
                  <a:srgbClr val="FEEFAC"/>
                </a:gs>
                <a:gs pos="83000">
                  <a:srgbClr val="851B1F">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任意多边形: 形状 1"/>
          <p:cNvSpPr/>
          <p:nvPr/>
        </p:nvSpPr>
        <p:spPr>
          <a:xfrm rot="18627998" flipV="1">
            <a:off x="-666727" y="-551103"/>
            <a:ext cx="2955247" cy="1652096"/>
          </a:xfrm>
          <a:custGeom>
            <a:avLst/>
            <a:gdLst>
              <a:gd name="connsiteX0" fmla="*/ 4705350 w 9410700"/>
              <a:gd name="connsiteY0" fmla="*/ 0 h 5260940"/>
              <a:gd name="connsiteX1" fmla="*/ 9410700 w 9410700"/>
              <a:gd name="connsiteY1" fmla="*/ 4705350 h 5260940"/>
              <a:gd name="connsiteX2" fmla="*/ 9386407 w 9410700"/>
              <a:gd name="connsiteY2" fmla="*/ 5186445 h 5260940"/>
              <a:gd name="connsiteX3" fmla="*/ 9375037 w 9410700"/>
              <a:gd name="connsiteY3" fmla="*/ 5260940 h 5260940"/>
              <a:gd name="connsiteX4" fmla="*/ 35663 w 9410700"/>
              <a:gd name="connsiteY4" fmla="*/ 5260940 h 5260940"/>
              <a:gd name="connsiteX5" fmla="*/ 24294 w 9410700"/>
              <a:gd name="connsiteY5" fmla="*/ 5186445 h 5260940"/>
              <a:gd name="connsiteX6" fmla="*/ 0 w 9410700"/>
              <a:gd name="connsiteY6" fmla="*/ 4705350 h 5260940"/>
              <a:gd name="connsiteX7" fmla="*/ 4705350 w 9410700"/>
              <a:gd name="connsiteY7" fmla="*/ 0 h 52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10700" h="5260940">
                <a:moveTo>
                  <a:pt x="4705350" y="0"/>
                </a:moveTo>
                <a:cubicBezTo>
                  <a:pt x="7304043" y="0"/>
                  <a:pt x="9410700" y="2106657"/>
                  <a:pt x="9410700" y="4705350"/>
                </a:cubicBezTo>
                <a:cubicBezTo>
                  <a:pt x="9410700" y="4867769"/>
                  <a:pt x="9402471" y="5028265"/>
                  <a:pt x="9386407" y="5186445"/>
                </a:cubicBezTo>
                <a:lnTo>
                  <a:pt x="9375037" y="5260940"/>
                </a:lnTo>
                <a:lnTo>
                  <a:pt x="35663" y="5260940"/>
                </a:lnTo>
                <a:lnTo>
                  <a:pt x="24294" y="5186445"/>
                </a:lnTo>
                <a:cubicBezTo>
                  <a:pt x="8230" y="5028265"/>
                  <a:pt x="0" y="4867769"/>
                  <a:pt x="0" y="4705350"/>
                </a:cubicBezTo>
                <a:cubicBezTo>
                  <a:pt x="0" y="2106657"/>
                  <a:pt x="2106658" y="0"/>
                  <a:pt x="4705350" y="0"/>
                </a:cubicBezTo>
                <a:close/>
              </a:path>
            </a:pathLst>
          </a:custGeom>
          <a:gradFill>
            <a:gsLst>
              <a:gs pos="100000">
                <a:srgbClr val="600A0C">
                  <a:alpha val="0"/>
                </a:srgbClr>
              </a:gs>
              <a:gs pos="0">
                <a:srgbClr val="99151B"/>
              </a:gs>
            </a:gsLst>
            <a:lin ang="5400000" scaled="1"/>
          </a:gradFill>
          <a:ln>
            <a:gradFill>
              <a:gsLst>
                <a:gs pos="2000">
                  <a:srgbClr val="E9BE61"/>
                </a:gs>
                <a:gs pos="61000">
                  <a:srgbClr val="FEEFAC">
                    <a:alpha val="0"/>
                  </a:srgbClr>
                </a:gs>
              </a:gsLst>
              <a:lin ang="5400000" scaled="1"/>
            </a:gradFill>
          </a:ln>
          <a:effectLst>
            <a:outerShdw blurRad="254000" dist="1143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3" name="图形 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955" y="214819"/>
            <a:ext cx="999882" cy="663024"/>
          </a:xfrm>
          <a:prstGeom prst="rect">
            <a:avLst/>
          </a:prstGeom>
        </p:spPr>
      </p:pic>
      <p:sp>
        <p:nvSpPr>
          <p:cNvPr id="4" name="矩形 3"/>
          <p:cNvSpPr/>
          <p:nvPr/>
        </p:nvSpPr>
        <p:spPr>
          <a:xfrm>
            <a:off x="1818640" y="292735"/>
            <a:ext cx="7152640" cy="645160"/>
          </a:xfrm>
          <a:prstGeom prst="rect">
            <a:avLst/>
          </a:prstGeom>
          <a:noFill/>
          <a:ln>
            <a:noFill/>
          </a:ln>
          <a:effectLst/>
        </p:spPr>
        <p:txBody>
          <a:bodyPr wrap="square" rtlCol="0">
            <a:spAutoFit/>
          </a:bodyPr>
          <a:lstStyle/>
          <a:p>
            <a:r>
              <a:rPr lang="zh-CN" altLang="en-US" sz="3600" dirty="0">
                <a:ln w="19050">
                  <a:noFill/>
                </a:ln>
                <a:gradFill>
                  <a:gsLst>
                    <a:gs pos="100000">
                      <a:srgbClr val="E9BE61"/>
                    </a:gs>
                    <a:gs pos="49000">
                      <a:srgbClr val="FEEFAC"/>
                    </a:gs>
                  </a:gsLst>
                  <a:lin ang="5400000" scaled="0"/>
                </a:gradFill>
                <a:cs typeface="+mn-ea"/>
                <a:sym typeface="+mn-lt"/>
              </a:rPr>
              <a:t>一、习近平法治思想的内涵要义</a:t>
            </a:r>
          </a:p>
        </p:txBody>
      </p:sp>
      <p:grpSp>
        <p:nvGrpSpPr>
          <p:cNvPr id="5" name="Group 77"/>
          <p:cNvGrpSpPr/>
          <p:nvPr/>
        </p:nvGrpSpPr>
        <p:grpSpPr>
          <a:xfrm>
            <a:off x="4454634" y="3056275"/>
            <a:ext cx="542856" cy="828565"/>
            <a:chOff x="4591595" y="2400294"/>
            <a:chExt cx="542926" cy="828673"/>
          </a:xfrm>
          <a:solidFill>
            <a:schemeClr val="accent5"/>
          </a:solidFill>
          <a:effectLst>
            <a:outerShdw blurRad="50800" dist="38100" dir="5400000" algn="t" rotWithShape="0">
              <a:prstClr val="black">
                <a:alpha val="40000"/>
              </a:prstClr>
            </a:outerShdw>
          </a:effectLst>
        </p:grpSpPr>
        <p:sp>
          <p:nvSpPr>
            <p:cNvPr id="6" name="Freeform 80"/>
            <p:cNvSpPr/>
            <p:nvPr/>
          </p:nvSpPr>
          <p:spPr bwMode="auto">
            <a:xfrm>
              <a:off x="4813845" y="2505068"/>
              <a:ext cx="320676" cy="723898"/>
            </a:xfrm>
            <a:custGeom>
              <a:avLst/>
              <a:gdLst>
                <a:gd name="connsiteX0" fmla="*/ 320676 w 320676"/>
                <a:gd name="connsiteY0" fmla="*/ 0 h 723898"/>
                <a:gd name="connsiteX1" fmla="*/ 320676 w 320676"/>
                <a:gd name="connsiteY1" fmla="*/ 151106 h 723898"/>
                <a:gd name="connsiteX2" fmla="*/ 109538 w 320676"/>
                <a:gd name="connsiteY2" fmla="*/ 407986 h 723898"/>
                <a:gd name="connsiteX3" fmla="*/ 109538 w 320676"/>
                <a:gd name="connsiteY3" fmla="*/ 407500 h 723898"/>
                <a:gd name="connsiteX4" fmla="*/ 19050 w 320676"/>
                <a:gd name="connsiteY4" fmla="*/ 625473 h 723898"/>
                <a:gd name="connsiteX5" fmla="*/ 19050 w 320676"/>
                <a:gd name="connsiteY5" fmla="*/ 625714 h 723898"/>
                <a:gd name="connsiteX6" fmla="*/ 0 w 320676"/>
                <a:gd name="connsiteY6" fmla="*/ 723898 h 723898"/>
                <a:gd name="connsiteX7" fmla="*/ 0 w 320676"/>
                <a:gd name="connsiteY7" fmla="*/ 569069 h 723898"/>
                <a:gd name="connsiteX8" fmla="*/ 19050 w 320676"/>
                <a:gd name="connsiteY8" fmla="*/ 474661 h 723898"/>
                <a:gd name="connsiteX9" fmla="*/ 19050 w 320676"/>
                <a:gd name="connsiteY9" fmla="*/ 475147 h 723898"/>
                <a:gd name="connsiteX10" fmla="*/ 109538 w 320676"/>
                <a:gd name="connsiteY10" fmla="*/ 257174 h 723898"/>
                <a:gd name="connsiteX11" fmla="*/ 109538 w 320676"/>
                <a:gd name="connsiteY11" fmla="*/ 256880 h 723898"/>
                <a:gd name="connsiteX12" fmla="*/ 320676 w 320676"/>
                <a:gd name="connsiteY12" fmla="*/ 0 h 72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676" h="723898">
                  <a:moveTo>
                    <a:pt x="320676" y="0"/>
                  </a:moveTo>
                  <a:cubicBezTo>
                    <a:pt x="320676" y="151106"/>
                    <a:pt x="320676" y="151106"/>
                    <a:pt x="320676" y="151106"/>
                  </a:cubicBezTo>
                  <a:cubicBezTo>
                    <a:pt x="233959" y="226659"/>
                    <a:pt x="162323" y="313545"/>
                    <a:pt x="109538" y="407986"/>
                  </a:cubicBezTo>
                  <a:lnTo>
                    <a:pt x="109538" y="407500"/>
                  </a:lnTo>
                  <a:cubicBezTo>
                    <a:pt x="68065" y="478905"/>
                    <a:pt x="37902" y="550310"/>
                    <a:pt x="19050" y="625473"/>
                  </a:cubicBezTo>
                  <a:lnTo>
                    <a:pt x="19050" y="625714"/>
                  </a:lnTo>
                  <a:cubicBezTo>
                    <a:pt x="11430" y="655924"/>
                    <a:pt x="7620" y="689911"/>
                    <a:pt x="0" y="723898"/>
                  </a:cubicBezTo>
                  <a:cubicBezTo>
                    <a:pt x="0" y="569069"/>
                    <a:pt x="0" y="569069"/>
                    <a:pt x="0" y="569069"/>
                  </a:cubicBezTo>
                  <a:cubicBezTo>
                    <a:pt x="7620" y="538859"/>
                    <a:pt x="11430" y="504872"/>
                    <a:pt x="19050" y="474661"/>
                  </a:cubicBezTo>
                  <a:lnTo>
                    <a:pt x="19050" y="475147"/>
                  </a:lnTo>
                  <a:cubicBezTo>
                    <a:pt x="37902" y="399984"/>
                    <a:pt x="68065" y="328579"/>
                    <a:pt x="109538" y="257174"/>
                  </a:cubicBezTo>
                  <a:lnTo>
                    <a:pt x="109538" y="256880"/>
                  </a:lnTo>
                  <a:cubicBezTo>
                    <a:pt x="162323" y="162439"/>
                    <a:pt x="233959" y="75553"/>
                    <a:pt x="320676" y="0"/>
                  </a:cubicBez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7" name="Freeform 8"/>
            <p:cNvSpPr/>
            <p:nvPr/>
          </p:nvSpPr>
          <p:spPr bwMode="auto">
            <a:xfrm>
              <a:off x="4591595" y="3059105"/>
              <a:ext cx="222250" cy="169862"/>
            </a:xfrm>
            <a:custGeom>
              <a:avLst/>
              <a:gdLst>
                <a:gd name="T0" fmla="*/ 140 w 140"/>
                <a:gd name="T1" fmla="*/ 9 h 107"/>
                <a:gd name="T2" fmla="*/ 140 w 140"/>
                <a:gd name="T3" fmla="*/ 107 h 107"/>
                <a:gd name="T4" fmla="*/ 0 w 140"/>
                <a:gd name="T5" fmla="*/ 95 h 107"/>
                <a:gd name="T6" fmla="*/ 0 w 140"/>
                <a:gd name="T7" fmla="*/ 0 h 107"/>
                <a:gd name="T8" fmla="*/ 140 w 140"/>
                <a:gd name="T9" fmla="*/ 9 h 107"/>
              </a:gdLst>
              <a:ahLst/>
              <a:cxnLst>
                <a:cxn ang="0">
                  <a:pos x="T0" y="T1"/>
                </a:cxn>
                <a:cxn ang="0">
                  <a:pos x="T2" y="T3"/>
                </a:cxn>
                <a:cxn ang="0">
                  <a:pos x="T4" y="T5"/>
                </a:cxn>
                <a:cxn ang="0">
                  <a:pos x="T6" y="T7"/>
                </a:cxn>
                <a:cxn ang="0">
                  <a:pos x="T8" y="T9"/>
                </a:cxn>
              </a:cxnLst>
              <a:rect l="0" t="0" r="r" b="b"/>
              <a:pathLst>
                <a:path w="140" h="107">
                  <a:moveTo>
                    <a:pt x="140" y="9"/>
                  </a:moveTo>
                  <a:lnTo>
                    <a:pt x="140" y="107"/>
                  </a:lnTo>
                  <a:lnTo>
                    <a:pt x="0" y="95"/>
                  </a:lnTo>
                  <a:lnTo>
                    <a:pt x="0" y="0"/>
                  </a:lnTo>
                  <a:lnTo>
                    <a:pt x="140" y="9"/>
                  </a:ln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8" name="Freeform 9"/>
            <p:cNvSpPr/>
            <p:nvPr/>
          </p:nvSpPr>
          <p:spPr bwMode="auto">
            <a:xfrm>
              <a:off x="4591595" y="2400294"/>
              <a:ext cx="542925" cy="673098"/>
            </a:xfrm>
            <a:custGeom>
              <a:avLst/>
              <a:gdLst>
                <a:gd name="T0" fmla="*/ 99 w 144"/>
                <a:gd name="T1" fmla="*/ 0 h 179"/>
                <a:gd name="T2" fmla="*/ 144 w 144"/>
                <a:gd name="T3" fmla="*/ 28 h 179"/>
                <a:gd name="T4" fmla="*/ 59 w 144"/>
                <a:gd name="T5" fmla="*/ 179 h 179"/>
                <a:gd name="T6" fmla="*/ 0 w 144"/>
                <a:gd name="T7" fmla="*/ 175 h 179"/>
                <a:gd name="T8" fmla="*/ 99 w 144"/>
                <a:gd name="T9" fmla="*/ 0 h 179"/>
              </a:gdLst>
              <a:ahLst/>
              <a:cxnLst>
                <a:cxn ang="0">
                  <a:pos x="T0" y="T1"/>
                </a:cxn>
                <a:cxn ang="0">
                  <a:pos x="T2" y="T3"/>
                </a:cxn>
                <a:cxn ang="0">
                  <a:pos x="T4" y="T5"/>
                </a:cxn>
                <a:cxn ang="0">
                  <a:pos x="T6" y="T7"/>
                </a:cxn>
                <a:cxn ang="0">
                  <a:pos x="T8" y="T9"/>
                </a:cxn>
              </a:cxnLst>
              <a:rect l="0" t="0" r="r" b="b"/>
              <a:pathLst>
                <a:path w="144" h="179">
                  <a:moveTo>
                    <a:pt x="99" y="0"/>
                  </a:moveTo>
                  <a:cubicBezTo>
                    <a:pt x="144" y="28"/>
                    <a:pt x="144" y="28"/>
                    <a:pt x="144" y="28"/>
                  </a:cubicBezTo>
                  <a:cubicBezTo>
                    <a:pt x="98" y="70"/>
                    <a:pt x="67" y="122"/>
                    <a:pt x="59" y="179"/>
                  </a:cubicBezTo>
                  <a:cubicBezTo>
                    <a:pt x="0" y="175"/>
                    <a:pt x="0" y="175"/>
                    <a:pt x="0" y="175"/>
                  </a:cubicBezTo>
                  <a:cubicBezTo>
                    <a:pt x="0" y="170"/>
                    <a:pt x="4" y="68"/>
                    <a:pt x="99" y="0"/>
                  </a:cubicBez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grpSp>
      <p:grpSp>
        <p:nvGrpSpPr>
          <p:cNvPr id="9" name="Group 88"/>
          <p:cNvGrpSpPr/>
          <p:nvPr/>
        </p:nvGrpSpPr>
        <p:grpSpPr>
          <a:xfrm>
            <a:off x="4454639" y="3940386"/>
            <a:ext cx="542854" cy="820629"/>
            <a:chOff x="4591595" y="3284529"/>
            <a:chExt cx="542925" cy="820736"/>
          </a:xfrm>
          <a:solidFill>
            <a:schemeClr val="accent6"/>
          </a:solidFill>
          <a:effectLst>
            <a:outerShdw blurRad="50800" dist="38100" dir="5400000" algn="t" rotWithShape="0">
              <a:prstClr val="black">
                <a:alpha val="40000"/>
              </a:prstClr>
            </a:outerShdw>
          </a:effectLst>
        </p:grpSpPr>
        <p:sp>
          <p:nvSpPr>
            <p:cNvPr id="10" name="Freeform 10"/>
            <p:cNvSpPr/>
            <p:nvPr/>
          </p:nvSpPr>
          <p:spPr bwMode="auto">
            <a:xfrm>
              <a:off x="4956720" y="3846503"/>
              <a:ext cx="177800" cy="258762"/>
            </a:xfrm>
            <a:custGeom>
              <a:avLst/>
              <a:gdLst>
                <a:gd name="T0" fmla="*/ 112 w 112"/>
                <a:gd name="T1" fmla="*/ 0 h 163"/>
                <a:gd name="T2" fmla="*/ 112 w 112"/>
                <a:gd name="T3" fmla="*/ 97 h 163"/>
                <a:gd name="T4" fmla="*/ 0 w 112"/>
                <a:gd name="T5" fmla="*/ 163 h 163"/>
                <a:gd name="T6" fmla="*/ 0 w 112"/>
                <a:gd name="T7" fmla="*/ 68 h 163"/>
                <a:gd name="T8" fmla="*/ 112 w 112"/>
                <a:gd name="T9" fmla="*/ 0 h 163"/>
              </a:gdLst>
              <a:ahLst/>
              <a:cxnLst>
                <a:cxn ang="0">
                  <a:pos x="T0" y="T1"/>
                </a:cxn>
                <a:cxn ang="0">
                  <a:pos x="T2" y="T3"/>
                </a:cxn>
                <a:cxn ang="0">
                  <a:pos x="T4" y="T5"/>
                </a:cxn>
                <a:cxn ang="0">
                  <a:pos x="T6" y="T7"/>
                </a:cxn>
                <a:cxn ang="0">
                  <a:pos x="T8" y="T9"/>
                </a:cxn>
              </a:cxnLst>
              <a:rect l="0" t="0" r="r" b="b"/>
              <a:pathLst>
                <a:path w="112" h="163">
                  <a:moveTo>
                    <a:pt x="112" y="0"/>
                  </a:moveTo>
                  <a:lnTo>
                    <a:pt x="112" y="97"/>
                  </a:lnTo>
                  <a:lnTo>
                    <a:pt x="0" y="163"/>
                  </a:lnTo>
                  <a:lnTo>
                    <a:pt x="0" y="68"/>
                  </a:lnTo>
                  <a:lnTo>
                    <a:pt x="112" y="0"/>
                  </a:ln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11" name="Freeform 11"/>
            <p:cNvSpPr/>
            <p:nvPr/>
          </p:nvSpPr>
          <p:spPr bwMode="auto">
            <a:xfrm>
              <a:off x="4591595" y="3300404"/>
              <a:ext cx="365125" cy="804860"/>
            </a:xfrm>
            <a:custGeom>
              <a:avLst/>
              <a:gdLst>
                <a:gd name="T0" fmla="*/ 97 w 97"/>
                <a:gd name="T1" fmla="*/ 174 h 214"/>
                <a:gd name="T2" fmla="*/ 97 w 97"/>
                <a:gd name="T3" fmla="*/ 214 h 214"/>
                <a:gd name="T4" fmla="*/ 0 w 97"/>
                <a:gd name="T5" fmla="*/ 41 h 214"/>
                <a:gd name="T6" fmla="*/ 0 w 97"/>
                <a:gd name="T7" fmla="*/ 0 h 214"/>
                <a:gd name="T8" fmla="*/ 97 w 97"/>
                <a:gd name="T9" fmla="*/ 174 h 214"/>
              </a:gdLst>
              <a:ahLst/>
              <a:cxnLst>
                <a:cxn ang="0">
                  <a:pos x="T0" y="T1"/>
                </a:cxn>
                <a:cxn ang="0">
                  <a:pos x="T2" y="T3"/>
                </a:cxn>
                <a:cxn ang="0">
                  <a:pos x="T4" y="T5"/>
                </a:cxn>
                <a:cxn ang="0">
                  <a:pos x="T6" y="T7"/>
                </a:cxn>
                <a:cxn ang="0">
                  <a:pos x="T8" y="T9"/>
                </a:cxn>
              </a:cxnLst>
              <a:rect l="0" t="0" r="r" b="b"/>
              <a:pathLst>
                <a:path w="97" h="214">
                  <a:moveTo>
                    <a:pt x="97" y="174"/>
                  </a:moveTo>
                  <a:cubicBezTo>
                    <a:pt x="97" y="214"/>
                    <a:pt x="97" y="214"/>
                    <a:pt x="97" y="214"/>
                  </a:cubicBezTo>
                  <a:cubicBezTo>
                    <a:pt x="93" y="211"/>
                    <a:pt x="9" y="148"/>
                    <a:pt x="0" y="41"/>
                  </a:cubicBezTo>
                  <a:cubicBezTo>
                    <a:pt x="0" y="0"/>
                    <a:pt x="0" y="0"/>
                    <a:pt x="0" y="0"/>
                  </a:cubicBezTo>
                  <a:cubicBezTo>
                    <a:pt x="9" y="107"/>
                    <a:pt x="93" y="171"/>
                    <a:pt x="97" y="174"/>
                  </a:cubicBezTo>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12" name="Freeform 12"/>
            <p:cNvSpPr/>
            <p:nvPr/>
          </p:nvSpPr>
          <p:spPr bwMode="auto">
            <a:xfrm>
              <a:off x="4591595" y="3284529"/>
              <a:ext cx="542925" cy="669923"/>
            </a:xfrm>
            <a:custGeom>
              <a:avLst/>
              <a:gdLst>
                <a:gd name="T0" fmla="*/ 60 w 144"/>
                <a:gd name="T1" fmla="*/ 0 h 178"/>
                <a:gd name="T2" fmla="*/ 144 w 144"/>
                <a:gd name="T3" fmla="*/ 149 h 178"/>
                <a:gd name="T4" fmla="*/ 97 w 144"/>
                <a:gd name="T5" fmla="*/ 178 h 178"/>
                <a:gd name="T6" fmla="*/ 0 w 144"/>
                <a:gd name="T7" fmla="*/ 4 h 178"/>
                <a:gd name="T8" fmla="*/ 60 w 144"/>
                <a:gd name="T9" fmla="*/ 0 h 178"/>
              </a:gdLst>
              <a:ahLst/>
              <a:cxnLst>
                <a:cxn ang="0">
                  <a:pos x="T0" y="T1"/>
                </a:cxn>
                <a:cxn ang="0">
                  <a:pos x="T2" y="T3"/>
                </a:cxn>
                <a:cxn ang="0">
                  <a:pos x="T4" y="T5"/>
                </a:cxn>
                <a:cxn ang="0">
                  <a:pos x="T6" y="T7"/>
                </a:cxn>
                <a:cxn ang="0">
                  <a:pos x="T8" y="T9"/>
                </a:cxn>
              </a:cxnLst>
              <a:rect l="0" t="0" r="r" b="b"/>
              <a:pathLst>
                <a:path w="144" h="178">
                  <a:moveTo>
                    <a:pt x="60" y="0"/>
                  </a:moveTo>
                  <a:cubicBezTo>
                    <a:pt x="67" y="56"/>
                    <a:pt x="98" y="108"/>
                    <a:pt x="144" y="149"/>
                  </a:cubicBezTo>
                  <a:cubicBezTo>
                    <a:pt x="97" y="178"/>
                    <a:pt x="97" y="178"/>
                    <a:pt x="97" y="178"/>
                  </a:cubicBezTo>
                  <a:cubicBezTo>
                    <a:pt x="93" y="175"/>
                    <a:pt x="9" y="111"/>
                    <a:pt x="0" y="4"/>
                  </a:cubicBezTo>
                  <a:lnTo>
                    <a:pt x="60" y="0"/>
                  </a:ln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grpSp>
      <p:grpSp>
        <p:nvGrpSpPr>
          <p:cNvPr id="13" name="Group 99"/>
          <p:cNvGrpSpPr/>
          <p:nvPr/>
        </p:nvGrpSpPr>
        <p:grpSpPr>
          <a:xfrm>
            <a:off x="5041931" y="4645145"/>
            <a:ext cx="911108" cy="560314"/>
            <a:chOff x="5178970" y="3989377"/>
            <a:chExt cx="911226" cy="560386"/>
          </a:xfrm>
          <a:solidFill>
            <a:schemeClr val="accent5"/>
          </a:solidFill>
          <a:effectLst>
            <a:outerShdw blurRad="50800" dist="38100" dir="5400000" algn="t" rotWithShape="0">
              <a:prstClr val="black">
                <a:alpha val="40000"/>
              </a:prstClr>
            </a:outerShdw>
          </a:effectLst>
        </p:grpSpPr>
        <p:sp>
          <p:nvSpPr>
            <p:cNvPr id="14" name="Freeform 13"/>
            <p:cNvSpPr/>
            <p:nvPr/>
          </p:nvSpPr>
          <p:spPr bwMode="auto">
            <a:xfrm>
              <a:off x="6066383" y="4225914"/>
              <a:ext cx="23813" cy="323849"/>
            </a:xfrm>
            <a:custGeom>
              <a:avLst/>
              <a:gdLst>
                <a:gd name="T0" fmla="*/ 15 w 15"/>
                <a:gd name="T1" fmla="*/ 0 h 204"/>
                <a:gd name="T2" fmla="*/ 15 w 15"/>
                <a:gd name="T3" fmla="*/ 95 h 204"/>
                <a:gd name="T4" fmla="*/ 0 w 15"/>
                <a:gd name="T5" fmla="*/ 204 h 204"/>
                <a:gd name="T6" fmla="*/ 0 w 15"/>
                <a:gd name="T7" fmla="*/ 109 h 204"/>
                <a:gd name="T8" fmla="*/ 15 w 15"/>
                <a:gd name="T9" fmla="*/ 0 h 204"/>
              </a:gdLst>
              <a:ahLst/>
              <a:cxnLst>
                <a:cxn ang="0">
                  <a:pos x="T0" y="T1"/>
                </a:cxn>
                <a:cxn ang="0">
                  <a:pos x="T2" y="T3"/>
                </a:cxn>
                <a:cxn ang="0">
                  <a:pos x="T4" y="T5"/>
                </a:cxn>
                <a:cxn ang="0">
                  <a:pos x="T6" y="T7"/>
                </a:cxn>
                <a:cxn ang="0">
                  <a:pos x="T8" y="T9"/>
                </a:cxn>
              </a:cxnLst>
              <a:rect l="0" t="0" r="r" b="b"/>
              <a:pathLst>
                <a:path w="15" h="204">
                  <a:moveTo>
                    <a:pt x="15" y="0"/>
                  </a:moveTo>
                  <a:lnTo>
                    <a:pt x="15" y="95"/>
                  </a:lnTo>
                  <a:lnTo>
                    <a:pt x="0" y="204"/>
                  </a:lnTo>
                  <a:lnTo>
                    <a:pt x="0" y="109"/>
                  </a:lnTo>
                  <a:lnTo>
                    <a:pt x="15" y="0"/>
                  </a:ln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5" name="Freeform 101"/>
            <p:cNvSpPr/>
            <p:nvPr/>
          </p:nvSpPr>
          <p:spPr bwMode="auto">
            <a:xfrm>
              <a:off x="5178970" y="4121138"/>
              <a:ext cx="887414" cy="428624"/>
            </a:xfrm>
            <a:custGeom>
              <a:avLst/>
              <a:gdLst>
                <a:gd name="connsiteX0" fmla="*/ 0 w 887414"/>
                <a:gd name="connsiteY0" fmla="*/ 0 h 428624"/>
                <a:gd name="connsiteX1" fmla="*/ 579438 w 887414"/>
                <a:gd name="connsiteY1" fmla="*/ 236922 h 428624"/>
                <a:gd name="connsiteX2" fmla="*/ 579438 w 887414"/>
                <a:gd name="connsiteY2" fmla="*/ 236537 h 428624"/>
                <a:gd name="connsiteX3" fmla="*/ 809626 w 887414"/>
                <a:gd name="connsiteY3" fmla="*/ 274319 h 428624"/>
                <a:gd name="connsiteX4" fmla="*/ 809626 w 887414"/>
                <a:gd name="connsiteY4" fmla="*/ 274637 h 428624"/>
                <a:gd name="connsiteX5" fmla="*/ 883710 w 887414"/>
                <a:gd name="connsiteY5" fmla="*/ 278393 h 428624"/>
                <a:gd name="connsiteX6" fmla="*/ 887414 w 887414"/>
                <a:gd name="connsiteY6" fmla="*/ 278393 h 428624"/>
                <a:gd name="connsiteX7" fmla="*/ 887414 w 887414"/>
                <a:gd name="connsiteY7" fmla="*/ 428624 h 428624"/>
                <a:gd name="connsiteX8" fmla="*/ 883710 w 887414"/>
                <a:gd name="connsiteY8" fmla="*/ 428624 h 428624"/>
                <a:gd name="connsiteX9" fmla="*/ 809626 w 887414"/>
                <a:gd name="connsiteY9" fmla="*/ 424868 h 428624"/>
                <a:gd name="connsiteX10" fmla="*/ 809626 w 887414"/>
                <a:gd name="connsiteY10" fmla="*/ 425449 h 428624"/>
                <a:gd name="connsiteX11" fmla="*/ 579438 w 887414"/>
                <a:gd name="connsiteY11" fmla="*/ 387667 h 428624"/>
                <a:gd name="connsiteX12" fmla="*/ 579438 w 887414"/>
                <a:gd name="connsiteY12" fmla="*/ 387349 h 428624"/>
                <a:gd name="connsiteX13" fmla="*/ 0 w 887414"/>
                <a:gd name="connsiteY13" fmla="*/ 150427 h 428624"/>
                <a:gd name="connsiteX14" fmla="*/ 0 w 887414"/>
                <a:gd name="connsiteY14" fmla="*/ 0 h 42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7414" h="428624">
                  <a:moveTo>
                    <a:pt x="0" y="0"/>
                  </a:moveTo>
                  <a:cubicBezTo>
                    <a:pt x="210704" y="131623"/>
                    <a:pt x="417647" y="203076"/>
                    <a:pt x="579438" y="236922"/>
                  </a:cubicBezTo>
                  <a:lnTo>
                    <a:pt x="579438" y="236537"/>
                  </a:lnTo>
                  <a:cubicBezTo>
                    <a:pt x="677551" y="259206"/>
                    <a:pt x="756796" y="270541"/>
                    <a:pt x="809626" y="274319"/>
                  </a:cubicBezTo>
                  <a:lnTo>
                    <a:pt x="809626" y="274637"/>
                  </a:lnTo>
                  <a:cubicBezTo>
                    <a:pt x="850372" y="274637"/>
                    <a:pt x="876302" y="278393"/>
                    <a:pt x="883710" y="278393"/>
                  </a:cubicBezTo>
                  <a:cubicBezTo>
                    <a:pt x="883710" y="278393"/>
                    <a:pt x="887414" y="278393"/>
                    <a:pt x="887414" y="278393"/>
                  </a:cubicBezTo>
                  <a:cubicBezTo>
                    <a:pt x="887414" y="428624"/>
                    <a:pt x="887414" y="428624"/>
                    <a:pt x="887414" y="428624"/>
                  </a:cubicBezTo>
                  <a:cubicBezTo>
                    <a:pt x="887414" y="428624"/>
                    <a:pt x="883710" y="428624"/>
                    <a:pt x="883710" y="428624"/>
                  </a:cubicBezTo>
                  <a:cubicBezTo>
                    <a:pt x="876302" y="428624"/>
                    <a:pt x="850372" y="428624"/>
                    <a:pt x="809626" y="424868"/>
                  </a:cubicBezTo>
                  <a:lnTo>
                    <a:pt x="809626" y="425449"/>
                  </a:lnTo>
                  <a:cubicBezTo>
                    <a:pt x="756796" y="421671"/>
                    <a:pt x="677551" y="410336"/>
                    <a:pt x="579438" y="387667"/>
                  </a:cubicBezTo>
                  <a:lnTo>
                    <a:pt x="579438" y="387349"/>
                  </a:lnTo>
                  <a:cubicBezTo>
                    <a:pt x="417647" y="353503"/>
                    <a:pt x="210704" y="282050"/>
                    <a:pt x="0" y="150427"/>
                  </a:cubicBezTo>
                  <a:cubicBezTo>
                    <a:pt x="0" y="0"/>
                    <a:pt x="0" y="0"/>
                    <a:pt x="0" y="0"/>
                  </a:cubicBez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6" name="Freeform 17"/>
            <p:cNvSpPr/>
            <p:nvPr/>
          </p:nvSpPr>
          <p:spPr bwMode="auto">
            <a:xfrm>
              <a:off x="5178970" y="3989377"/>
              <a:ext cx="911226" cy="409574"/>
            </a:xfrm>
            <a:custGeom>
              <a:avLst/>
              <a:gdLst>
                <a:gd name="T0" fmla="*/ 38 w 242"/>
                <a:gd name="T1" fmla="*/ 0 h 109"/>
                <a:gd name="T2" fmla="*/ 242 w 242"/>
                <a:gd name="T3" fmla="*/ 63 h 109"/>
                <a:gd name="T4" fmla="*/ 236 w 242"/>
                <a:gd name="T5" fmla="*/ 109 h 109"/>
                <a:gd name="T6" fmla="*/ 235 w 242"/>
                <a:gd name="T7" fmla="*/ 109 h 109"/>
                <a:gd name="T8" fmla="*/ 0 w 242"/>
                <a:gd name="T9" fmla="*/ 35 h 109"/>
                <a:gd name="T10" fmla="*/ 38 w 242"/>
                <a:gd name="T11" fmla="*/ 0 h 109"/>
              </a:gdLst>
              <a:ahLst/>
              <a:cxnLst>
                <a:cxn ang="0">
                  <a:pos x="T0" y="T1"/>
                </a:cxn>
                <a:cxn ang="0">
                  <a:pos x="T2" y="T3"/>
                </a:cxn>
                <a:cxn ang="0">
                  <a:pos x="T4" y="T5"/>
                </a:cxn>
                <a:cxn ang="0">
                  <a:pos x="T6" y="T7"/>
                </a:cxn>
                <a:cxn ang="0">
                  <a:pos x="T8" y="T9"/>
                </a:cxn>
                <a:cxn ang="0">
                  <a:pos x="T10" y="T11"/>
                </a:cxn>
              </a:cxnLst>
              <a:rect l="0" t="0" r="r" b="b"/>
              <a:pathLst>
                <a:path w="242" h="109">
                  <a:moveTo>
                    <a:pt x="38" y="0"/>
                  </a:moveTo>
                  <a:cubicBezTo>
                    <a:pt x="95" y="35"/>
                    <a:pt x="165" y="57"/>
                    <a:pt x="242" y="63"/>
                  </a:cubicBezTo>
                  <a:cubicBezTo>
                    <a:pt x="236" y="109"/>
                    <a:pt x="236" y="109"/>
                    <a:pt x="236" y="109"/>
                  </a:cubicBezTo>
                  <a:cubicBezTo>
                    <a:pt x="236" y="109"/>
                    <a:pt x="235" y="109"/>
                    <a:pt x="235" y="109"/>
                  </a:cubicBezTo>
                  <a:cubicBezTo>
                    <a:pt x="225" y="109"/>
                    <a:pt x="114" y="107"/>
                    <a:pt x="0" y="35"/>
                  </a:cubicBezTo>
                  <a:lnTo>
                    <a:pt x="38" y="0"/>
                  </a:ln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17" name="Group 103"/>
          <p:cNvGrpSpPr/>
          <p:nvPr/>
        </p:nvGrpSpPr>
        <p:grpSpPr>
          <a:xfrm>
            <a:off x="6211769" y="4648319"/>
            <a:ext cx="911108" cy="549203"/>
            <a:chOff x="6348959" y="3992552"/>
            <a:chExt cx="911226" cy="549274"/>
          </a:xfrm>
          <a:solidFill>
            <a:schemeClr val="accent4"/>
          </a:solidFill>
          <a:effectLst>
            <a:outerShdw blurRad="50800" dist="38100" dir="5400000" algn="t" rotWithShape="0">
              <a:prstClr val="black">
                <a:alpha val="40000"/>
              </a:prstClr>
            </a:outerShdw>
          </a:effectLst>
        </p:grpSpPr>
        <p:sp>
          <p:nvSpPr>
            <p:cNvPr id="18" name="Freeform 104"/>
            <p:cNvSpPr/>
            <p:nvPr/>
          </p:nvSpPr>
          <p:spPr bwMode="auto">
            <a:xfrm>
              <a:off x="6375945" y="4121139"/>
              <a:ext cx="884238" cy="420687"/>
            </a:xfrm>
            <a:custGeom>
              <a:avLst/>
              <a:gdLst>
                <a:gd name="connsiteX0" fmla="*/ 884238 w 884238"/>
                <a:gd name="connsiteY0" fmla="*/ 0 h 420687"/>
                <a:gd name="connsiteX1" fmla="*/ 884238 w 884238"/>
                <a:gd name="connsiteY1" fmla="*/ 150091 h 420687"/>
                <a:gd name="connsiteX2" fmla="*/ 722313 w 884238"/>
                <a:gd name="connsiteY2" fmla="*/ 247649 h 420687"/>
                <a:gd name="connsiteX3" fmla="*/ 722313 w 884238"/>
                <a:gd name="connsiteY3" fmla="*/ 247283 h 420687"/>
                <a:gd name="connsiteX4" fmla="*/ 481013 w 884238"/>
                <a:gd name="connsiteY4" fmla="*/ 341311 h 420687"/>
                <a:gd name="connsiteX5" fmla="*/ 481013 w 884238"/>
                <a:gd name="connsiteY5" fmla="*/ 342177 h 420687"/>
                <a:gd name="connsiteX6" fmla="*/ 225425 w 884238"/>
                <a:gd name="connsiteY6" fmla="*/ 398461 h 420687"/>
                <a:gd name="connsiteX7" fmla="*/ 225425 w 884238"/>
                <a:gd name="connsiteY7" fmla="*/ 398117 h 420687"/>
                <a:gd name="connsiteX8" fmla="*/ 0 w 884238"/>
                <a:gd name="connsiteY8" fmla="*/ 420687 h 420687"/>
                <a:gd name="connsiteX9" fmla="*/ 0 w 884238"/>
                <a:gd name="connsiteY9" fmla="*/ 270220 h 420687"/>
                <a:gd name="connsiteX10" fmla="*/ 225425 w 884238"/>
                <a:gd name="connsiteY10" fmla="*/ 247650 h 420687"/>
                <a:gd name="connsiteX11" fmla="*/ 225425 w 884238"/>
                <a:gd name="connsiteY11" fmla="*/ 248371 h 420687"/>
                <a:gd name="connsiteX12" fmla="*/ 481013 w 884238"/>
                <a:gd name="connsiteY12" fmla="*/ 192087 h 420687"/>
                <a:gd name="connsiteX13" fmla="*/ 481013 w 884238"/>
                <a:gd name="connsiteY13" fmla="*/ 190866 h 420687"/>
                <a:gd name="connsiteX14" fmla="*/ 722313 w 884238"/>
                <a:gd name="connsiteY14" fmla="*/ 96837 h 420687"/>
                <a:gd name="connsiteX15" fmla="*/ 722313 w 884238"/>
                <a:gd name="connsiteY15" fmla="*/ 97559 h 420687"/>
                <a:gd name="connsiteX16" fmla="*/ 884238 w 884238"/>
                <a:gd name="connsiteY16" fmla="*/ 0 h 4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4238" h="420687">
                  <a:moveTo>
                    <a:pt x="884238" y="0"/>
                  </a:moveTo>
                  <a:cubicBezTo>
                    <a:pt x="884238" y="150091"/>
                    <a:pt x="884238" y="150091"/>
                    <a:pt x="884238" y="150091"/>
                  </a:cubicBezTo>
                  <a:cubicBezTo>
                    <a:pt x="835284" y="187613"/>
                    <a:pt x="778799" y="221383"/>
                    <a:pt x="722313" y="247649"/>
                  </a:cubicBezTo>
                  <a:lnTo>
                    <a:pt x="722313" y="247283"/>
                  </a:lnTo>
                  <a:cubicBezTo>
                    <a:pt x="643136" y="288655"/>
                    <a:pt x="560189" y="318744"/>
                    <a:pt x="481013" y="341311"/>
                  </a:cubicBezTo>
                  <a:lnTo>
                    <a:pt x="481013" y="342177"/>
                  </a:lnTo>
                  <a:cubicBezTo>
                    <a:pt x="390805" y="368443"/>
                    <a:pt x="300598" y="387204"/>
                    <a:pt x="225425" y="398461"/>
                  </a:cubicBezTo>
                  <a:lnTo>
                    <a:pt x="225425" y="398117"/>
                  </a:lnTo>
                  <a:cubicBezTo>
                    <a:pt x="112712" y="416926"/>
                    <a:pt x="26299" y="420687"/>
                    <a:pt x="0" y="420687"/>
                  </a:cubicBezTo>
                  <a:cubicBezTo>
                    <a:pt x="0" y="270220"/>
                    <a:pt x="0" y="270220"/>
                    <a:pt x="0" y="270220"/>
                  </a:cubicBezTo>
                  <a:cubicBezTo>
                    <a:pt x="26299" y="270220"/>
                    <a:pt x="112712" y="262697"/>
                    <a:pt x="225425" y="247650"/>
                  </a:cubicBezTo>
                  <a:lnTo>
                    <a:pt x="225425" y="248371"/>
                  </a:lnTo>
                  <a:cubicBezTo>
                    <a:pt x="300598" y="237114"/>
                    <a:pt x="390805" y="218353"/>
                    <a:pt x="481013" y="192087"/>
                  </a:cubicBezTo>
                  <a:lnTo>
                    <a:pt x="481013" y="190866"/>
                  </a:lnTo>
                  <a:cubicBezTo>
                    <a:pt x="560189" y="168299"/>
                    <a:pt x="643136" y="138210"/>
                    <a:pt x="722313" y="96837"/>
                  </a:cubicBezTo>
                  <a:lnTo>
                    <a:pt x="722313" y="97559"/>
                  </a:lnTo>
                  <a:cubicBezTo>
                    <a:pt x="778799" y="71293"/>
                    <a:pt x="835284" y="37523"/>
                    <a:pt x="884238" y="0"/>
                  </a:cubicBez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9" name="Freeform 105"/>
            <p:cNvSpPr/>
            <p:nvPr/>
          </p:nvSpPr>
          <p:spPr bwMode="auto">
            <a:xfrm>
              <a:off x="6348959" y="4225914"/>
              <a:ext cx="26988" cy="315912"/>
            </a:xfrm>
            <a:custGeom>
              <a:avLst/>
              <a:gdLst>
                <a:gd name="connsiteX0" fmla="*/ 0 w 26988"/>
                <a:gd name="connsiteY0" fmla="*/ 0 h 315912"/>
                <a:gd name="connsiteX1" fmla="*/ 19050 w 26988"/>
                <a:gd name="connsiteY1" fmla="*/ 165100 h 315912"/>
                <a:gd name="connsiteX2" fmla="*/ 19050 w 26988"/>
                <a:gd name="connsiteY2" fmla="*/ 165099 h 315912"/>
                <a:gd name="connsiteX3" fmla="*/ 26988 w 26988"/>
                <a:gd name="connsiteY3" fmla="*/ 165099 h 315912"/>
                <a:gd name="connsiteX4" fmla="*/ 26988 w 26988"/>
                <a:gd name="connsiteY4" fmla="*/ 315911 h 315912"/>
                <a:gd name="connsiteX5" fmla="*/ 19050 w 26988"/>
                <a:gd name="connsiteY5" fmla="*/ 315911 h 315912"/>
                <a:gd name="connsiteX6" fmla="*/ 19050 w 26988"/>
                <a:gd name="connsiteY6" fmla="*/ 315912 h 315912"/>
                <a:gd name="connsiteX7" fmla="*/ 0 w 26988"/>
                <a:gd name="connsiteY7" fmla="*/ 150812 h 31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8" h="315912">
                  <a:moveTo>
                    <a:pt x="0" y="0"/>
                  </a:moveTo>
                  <a:lnTo>
                    <a:pt x="19050" y="165100"/>
                  </a:lnTo>
                  <a:lnTo>
                    <a:pt x="19050" y="165099"/>
                  </a:lnTo>
                  <a:cubicBezTo>
                    <a:pt x="19050" y="165099"/>
                    <a:pt x="23019" y="165099"/>
                    <a:pt x="26988" y="165099"/>
                  </a:cubicBezTo>
                  <a:cubicBezTo>
                    <a:pt x="26988" y="315911"/>
                    <a:pt x="26988" y="315911"/>
                    <a:pt x="26988" y="315911"/>
                  </a:cubicBezTo>
                  <a:cubicBezTo>
                    <a:pt x="23019" y="315911"/>
                    <a:pt x="19050" y="315911"/>
                    <a:pt x="19050" y="315911"/>
                  </a:cubicBezTo>
                  <a:lnTo>
                    <a:pt x="19050" y="315912"/>
                  </a:lnTo>
                  <a:lnTo>
                    <a:pt x="0" y="150812"/>
                  </a:ln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Freeform 24"/>
            <p:cNvSpPr/>
            <p:nvPr/>
          </p:nvSpPr>
          <p:spPr bwMode="auto">
            <a:xfrm>
              <a:off x="6348959" y="3992552"/>
              <a:ext cx="911226" cy="398461"/>
            </a:xfrm>
            <a:custGeom>
              <a:avLst/>
              <a:gdLst>
                <a:gd name="T0" fmla="*/ 205 w 242"/>
                <a:gd name="T1" fmla="*/ 0 h 106"/>
                <a:gd name="T2" fmla="*/ 242 w 242"/>
                <a:gd name="T3" fmla="*/ 34 h 106"/>
                <a:gd name="T4" fmla="*/ 5 w 242"/>
                <a:gd name="T5" fmla="*/ 106 h 106"/>
                <a:gd name="T6" fmla="*/ 0 w 242"/>
                <a:gd name="T7" fmla="*/ 62 h 106"/>
                <a:gd name="T8" fmla="*/ 205 w 242"/>
                <a:gd name="T9" fmla="*/ 0 h 106"/>
              </a:gdLst>
              <a:ahLst/>
              <a:cxnLst>
                <a:cxn ang="0">
                  <a:pos x="T0" y="T1"/>
                </a:cxn>
                <a:cxn ang="0">
                  <a:pos x="T2" y="T3"/>
                </a:cxn>
                <a:cxn ang="0">
                  <a:pos x="T4" y="T5"/>
                </a:cxn>
                <a:cxn ang="0">
                  <a:pos x="T6" y="T7"/>
                </a:cxn>
                <a:cxn ang="0">
                  <a:pos x="T8" y="T9"/>
                </a:cxn>
              </a:cxnLst>
              <a:rect l="0" t="0" r="r" b="b"/>
              <a:pathLst>
                <a:path w="242" h="106">
                  <a:moveTo>
                    <a:pt x="205" y="0"/>
                  </a:moveTo>
                  <a:cubicBezTo>
                    <a:pt x="242" y="34"/>
                    <a:pt x="242" y="34"/>
                    <a:pt x="242" y="34"/>
                  </a:cubicBezTo>
                  <a:cubicBezTo>
                    <a:pt x="153" y="101"/>
                    <a:pt x="12" y="106"/>
                    <a:pt x="5" y="106"/>
                  </a:cubicBezTo>
                  <a:cubicBezTo>
                    <a:pt x="0" y="62"/>
                    <a:pt x="0" y="62"/>
                    <a:pt x="0" y="62"/>
                  </a:cubicBezTo>
                  <a:cubicBezTo>
                    <a:pt x="77" y="57"/>
                    <a:pt x="148" y="35"/>
                    <a:pt x="205" y="0"/>
                  </a:cubicBez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1" name="Group 114"/>
          <p:cNvGrpSpPr/>
          <p:nvPr/>
        </p:nvGrpSpPr>
        <p:grpSpPr>
          <a:xfrm>
            <a:off x="7175256" y="3940393"/>
            <a:ext cx="552379" cy="828565"/>
            <a:chOff x="7312572" y="3284529"/>
            <a:chExt cx="552450" cy="828673"/>
          </a:xfrm>
          <a:solidFill>
            <a:schemeClr val="accent3"/>
          </a:solidFill>
          <a:effectLst>
            <a:outerShdw blurRad="50800" dist="38100" dir="5400000" algn="t" rotWithShape="0">
              <a:prstClr val="black">
                <a:alpha val="40000"/>
              </a:prstClr>
            </a:outerShdw>
          </a:effectLst>
        </p:grpSpPr>
        <p:sp>
          <p:nvSpPr>
            <p:cNvPr id="22" name="Freeform 115"/>
            <p:cNvSpPr/>
            <p:nvPr/>
          </p:nvSpPr>
          <p:spPr bwMode="auto">
            <a:xfrm>
              <a:off x="7493547" y="3303579"/>
              <a:ext cx="371475" cy="809623"/>
            </a:xfrm>
            <a:custGeom>
              <a:avLst/>
              <a:gdLst>
                <a:gd name="connsiteX0" fmla="*/ 371475 w 371475"/>
                <a:gd name="connsiteY0" fmla="*/ 0 h 809623"/>
                <a:gd name="connsiteX1" fmla="*/ 371475 w 371475"/>
                <a:gd name="connsiteY1" fmla="*/ 150310 h 809623"/>
                <a:gd name="connsiteX2" fmla="*/ 349250 w 371475"/>
                <a:gd name="connsiteY2" fmla="*/ 296862 h 809623"/>
                <a:gd name="connsiteX3" fmla="*/ 349250 w 371475"/>
                <a:gd name="connsiteY3" fmla="*/ 297605 h 809623"/>
                <a:gd name="connsiteX4" fmla="*/ 266700 w 371475"/>
                <a:gd name="connsiteY4" fmla="*/ 500061 h 809623"/>
                <a:gd name="connsiteX5" fmla="*/ 266700 w 371475"/>
                <a:gd name="connsiteY5" fmla="*/ 501259 h 809623"/>
                <a:gd name="connsiteX6" fmla="*/ 0 w 371475"/>
                <a:gd name="connsiteY6" fmla="*/ 809623 h 809623"/>
                <a:gd name="connsiteX7" fmla="*/ 0 w 371475"/>
                <a:gd name="connsiteY7" fmla="*/ 659202 h 809623"/>
                <a:gd name="connsiteX8" fmla="*/ 266700 w 371475"/>
                <a:gd name="connsiteY8" fmla="*/ 350837 h 809623"/>
                <a:gd name="connsiteX9" fmla="*/ 266700 w 371475"/>
                <a:gd name="connsiteY9" fmla="*/ 350093 h 809623"/>
                <a:gd name="connsiteX10" fmla="*/ 349250 w 371475"/>
                <a:gd name="connsiteY10" fmla="*/ 147637 h 809623"/>
                <a:gd name="connsiteX11" fmla="*/ 349250 w 371475"/>
                <a:gd name="connsiteY11" fmla="*/ 146552 h 809623"/>
                <a:gd name="connsiteX12" fmla="*/ 371475 w 371475"/>
                <a:gd name="connsiteY12" fmla="*/ 0 h 80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1475" h="809623">
                  <a:moveTo>
                    <a:pt x="371475" y="0"/>
                  </a:moveTo>
                  <a:cubicBezTo>
                    <a:pt x="371475" y="150310"/>
                    <a:pt x="371475" y="150310"/>
                    <a:pt x="371475" y="150310"/>
                  </a:cubicBezTo>
                  <a:cubicBezTo>
                    <a:pt x="371475" y="199161"/>
                    <a:pt x="364067" y="248011"/>
                    <a:pt x="349250" y="296862"/>
                  </a:cubicBezTo>
                  <a:lnTo>
                    <a:pt x="349250" y="297605"/>
                  </a:lnTo>
                  <a:cubicBezTo>
                    <a:pt x="330488" y="372589"/>
                    <a:pt x="300470" y="440074"/>
                    <a:pt x="266700" y="500061"/>
                  </a:cubicBezTo>
                  <a:lnTo>
                    <a:pt x="266700" y="501259"/>
                  </a:lnTo>
                  <a:cubicBezTo>
                    <a:pt x="161522" y="685525"/>
                    <a:pt x="11269" y="802102"/>
                    <a:pt x="0" y="809623"/>
                  </a:cubicBezTo>
                  <a:cubicBezTo>
                    <a:pt x="0" y="659202"/>
                    <a:pt x="0" y="659202"/>
                    <a:pt x="0" y="659202"/>
                  </a:cubicBezTo>
                  <a:cubicBezTo>
                    <a:pt x="11269" y="647920"/>
                    <a:pt x="161522" y="535104"/>
                    <a:pt x="266700" y="350837"/>
                  </a:cubicBezTo>
                  <a:lnTo>
                    <a:pt x="266700" y="350093"/>
                  </a:lnTo>
                  <a:cubicBezTo>
                    <a:pt x="300470" y="286357"/>
                    <a:pt x="330488" y="218872"/>
                    <a:pt x="349250" y="147637"/>
                  </a:cubicBezTo>
                  <a:lnTo>
                    <a:pt x="349250" y="146552"/>
                  </a:lnTo>
                  <a:cubicBezTo>
                    <a:pt x="364067" y="97702"/>
                    <a:pt x="371475" y="48851"/>
                    <a:pt x="371475" y="0"/>
                  </a:cubicBez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3" name="Freeform 29"/>
            <p:cNvSpPr/>
            <p:nvPr/>
          </p:nvSpPr>
          <p:spPr bwMode="auto">
            <a:xfrm>
              <a:off x="7312572" y="3852853"/>
              <a:ext cx="180975" cy="260349"/>
            </a:xfrm>
            <a:custGeom>
              <a:avLst/>
              <a:gdLst>
                <a:gd name="T0" fmla="*/ 114 w 114"/>
                <a:gd name="T1" fmla="*/ 69 h 164"/>
                <a:gd name="T2" fmla="*/ 114 w 114"/>
                <a:gd name="T3" fmla="*/ 164 h 164"/>
                <a:gd name="T4" fmla="*/ 0 w 114"/>
                <a:gd name="T5" fmla="*/ 95 h 164"/>
                <a:gd name="T6" fmla="*/ 0 w 114"/>
                <a:gd name="T7" fmla="*/ 0 h 164"/>
                <a:gd name="T8" fmla="*/ 114 w 114"/>
                <a:gd name="T9" fmla="*/ 69 h 164"/>
              </a:gdLst>
              <a:ahLst/>
              <a:cxnLst>
                <a:cxn ang="0">
                  <a:pos x="T0" y="T1"/>
                </a:cxn>
                <a:cxn ang="0">
                  <a:pos x="T2" y="T3"/>
                </a:cxn>
                <a:cxn ang="0">
                  <a:pos x="T4" y="T5"/>
                </a:cxn>
                <a:cxn ang="0">
                  <a:pos x="T6" y="T7"/>
                </a:cxn>
                <a:cxn ang="0">
                  <a:pos x="T8" y="T9"/>
                </a:cxn>
              </a:cxnLst>
              <a:rect l="0" t="0" r="r" b="b"/>
              <a:pathLst>
                <a:path w="114" h="164">
                  <a:moveTo>
                    <a:pt x="114" y="69"/>
                  </a:moveTo>
                  <a:lnTo>
                    <a:pt x="114" y="164"/>
                  </a:lnTo>
                  <a:lnTo>
                    <a:pt x="0" y="95"/>
                  </a:lnTo>
                  <a:lnTo>
                    <a:pt x="0" y="0"/>
                  </a:lnTo>
                  <a:lnTo>
                    <a:pt x="114" y="69"/>
                  </a:ln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4" name="Freeform 30"/>
            <p:cNvSpPr/>
            <p:nvPr/>
          </p:nvSpPr>
          <p:spPr bwMode="auto">
            <a:xfrm>
              <a:off x="7312572" y="3284529"/>
              <a:ext cx="552450" cy="677861"/>
            </a:xfrm>
            <a:custGeom>
              <a:avLst/>
              <a:gdLst>
                <a:gd name="T0" fmla="*/ 86 w 147"/>
                <a:gd name="T1" fmla="*/ 0 h 180"/>
                <a:gd name="T2" fmla="*/ 147 w 147"/>
                <a:gd name="T3" fmla="*/ 4 h 180"/>
                <a:gd name="T4" fmla="*/ 48 w 147"/>
                <a:gd name="T5" fmla="*/ 180 h 180"/>
                <a:gd name="T6" fmla="*/ 0 w 147"/>
                <a:gd name="T7" fmla="*/ 151 h 180"/>
                <a:gd name="T8" fmla="*/ 86 w 147"/>
                <a:gd name="T9" fmla="*/ 0 h 180"/>
              </a:gdLst>
              <a:ahLst/>
              <a:cxnLst>
                <a:cxn ang="0">
                  <a:pos x="T0" y="T1"/>
                </a:cxn>
                <a:cxn ang="0">
                  <a:pos x="T2" y="T3"/>
                </a:cxn>
                <a:cxn ang="0">
                  <a:pos x="T4" y="T5"/>
                </a:cxn>
                <a:cxn ang="0">
                  <a:pos x="T6" y="T7"/>
                </a:cxn>
                <a:cxn ang="0">
                  <a:pos x="T8" y="T9"/>
                </a:cxn>
              </a:cxnLst>
              <a:rect l="0" t="0" r="r" b="b"/>
              <a:pathLst>
                <a:path w="147" h="180">
                  <a:moveTo>
                    <a:pt x="86" y="0"/>
                  </a:moveTo>
                  <a:cubicBezTo>
                    <a:pt x="147" y="4"/>
                    <a:pt x="147" y="4"/>
                    <a:pt x="147" y="4"/>
                  </a:cubicBezTo>
                  <a:cubicBezTo>
                    <a:pt x="144" y="105"/>
                    <a:pt x="53" y="176"/>
                    <a:pt x="48" y="180"/>
                  </a:cubicBezTo>
                  <a:cubicBezTo>
                    <a:pt x="0" y="151"/>
                    <a:pt x="0" y="151"/>
                    <a:pt x="0" y="151"/>
                  </a:cubicBezTo>
                  <a:cubicBezTo>
                    <a:pt x="47" y="109"/>
                    <a:pt x="78" y="57"/>
                    <a:pt x="86" y="0"/>
                  </a:cubicBez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grpSp>
      <p:grpSp>
        <p:nvGrpSpPr>
          <p:cNvPr id="25" name="Group 118"/>
          <p:cNvGrpSpPr/>
          <p:nvPr/>
        </p:nvGrpSpPr>
        <p:grpSpPr>
          <a:xfrm>
            <a:off x="7186366" y="3064210"/>
            <a:ext cx="541269" cy="826977"/>
            <a:chOff x="7323684" y="2408232"/>
            <a:chExt cx="541338" cy="827085"/>
          </a:xfrm>
          <a:solidFill>
            <a:schemeClr val="accent2"/>
          </a:solidFill>
          <a:effectLst>
            <a:outerShdw blurRad="50800" dist="38100" dir="5400000" algn="t" rotWithShape="0">
              <a:prstClr val="black">
                <a:alpha val="40000"/>
              </a:prstClr>
            </a:outerShdw>
          </a:effectLst>
        </p:grpSpPr>
        <p:sp>
          <p:nvSpPr>
            <p:cNvPr id="26" name="Freeform 31"/>
            <p:cNvSpPr/>
            <p:nvPr/>
          </p:nvSpPr>
          <p:spPr bwMode="auto">
            <a:xfrm>
              <a:off x="7636422" y="3070217"/>
              <a:ext cx="228600" cy="165100"/>
            </a:xfrm>
            <a:custGeom>
              <a:avLst/>
              <a:gdLst>
                <a:gd name="T0" fmla="*/ 144 w 144"/>
                <a:gd name="T1" fmla="*/ 0 h 104"/>
                <a:gd name="T2" fmla="*/ 144 w 144"/>
                <a:gd name="T3" fmla="*/ 95 h 104"/>
                <a:gd name="T4" fmla="*/ 0 w 144"/>
                <a:gd name="T5" fmla="*/ 104 h 104"/>
                <a:gd name="T6" fmla="*/ 0 w 144"/>
                <a:gd name="T7" fmla="*/ 10 h 104"/>
                <a:gd name="T8" fmla="*/ 144 w 144"/>
                <a:gd name="T9" fmla="*/ 0 h 104"/>
              </a:gdLst>
              <a:ahLst/>
              <a:cxnLst>
                <a:cxn ang="0">
                  <a:pos x="T0" y="T1"/>
                </a:cxn>
                <a:cxn ang="0">
                  <a:pos x="T2" y="T3"/>
                </a:cxn>
                <a:cxn ang="0">
                  <a:pos x="T4" y="T5"/>
                </a:cxn>
                <a:cxn ang="0">
                  <a:pos x="T6" y="T7"/>
                </a:cxn>
                <a:cxn ang="0">
                  <a:pos x="T8" y="T9"/>
                </a:cxn>
              </a:cxnLst>
              <a:rect l="0" t="0" r="r" b="b"/>
              <a:pathLst>
                <a:path w="144" h="104">
                  <a:moveTo>
                    <a:pt x="144" y="0"/>
                  </a:moveTo>
                  <a:lnTo>
                    <a:pt x="144" y="95"/>
                  </a:lnTo>
                  <a:lnTo>
                    <a:pt x="0" y="104"/>
                  </a:lnTo>
                  <a:lnTo>
                    <a:pt x="0" y="10"/>
                  </a:lnTo>
                  <a:lnTo>
                    <a:pt x="144" y="0"/>
                  </a:ln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7" name="Freeform 32"/>
            <p:cNvSpPr/>
            <p:nvPr/>
          </p:nvSpPr>
          <p:spPr bwMode="auto">
            <a:xfrm>
              <a:off x="7323684" y="2513006"/>
              <a:ext cx="312738" cy="722310"/>
            </a:xfrm>
            <a:custGeom>
              <a:avLst/>
              <a:gdLst>
                <a:gd name="T0" fmla="*/ 83 w 83"/>
                <a:gd name="T1" fmla="*/ 152 h 192"/>
                <a:gd name="T2" fmla="*/ 83 w 83"/>
                <a:gd name="T3" fmla="*/ 192 h 192"/>
                <a:gd name="T4" fmla="*/ 0 w 83"/>
                <a:gd name="T5" fmla="*/ 40 h 192"/>
                <a:gd name="T6" fmla="*/ 0 w 83"/>
                <a:gd name="T7" fmla="*/ 0 h 192"/>
                <a:gd name="T8" fmla="*/ 83 w 83"/>
                <a:gd name="T9" fmla="*/ 152 h 192"/>
              </a:gdLst>
              <a:ahLst/>
              <a:cxnLst>
                <a:cxn ang="0">
                  <a:pos x="T0" y="T1"/>
                </a:cxn>
                <a:cxn ang="0">
                  <a:pos x="T2" y="T3"/>
                </a:cxn>
                <a:cxn ang="0">
                  <a:pos x="T4" y="T5"/>
                </a:cxn>
                <a:cxn ang="0">
                  <a:pos x="T6" y="T7"/>
                </a:cxn>
                <a:cxn ang="0">
                  <a:pos x="T8" y="T9"/>
                </a:cxn>
              </a:cxnLst>
              <a:rect l="0" t="0" r="r" b="b"/>
              <a:pathLst>
                <a:path w="83" h="192">
                  <a:moveTo>
                    <a:pt x="83" y="152"/>
                  </a:moveTo>
                  <a:cubicBezTo>
                    <a:pt x="83" y="192"/>
                    <a:pt x="83" y="192"/>
                    <a:pt x="83" y="192"/>
                  </a:cubicBezTo>
                  <a:cubicBezTo>
                    <a:pt x="77" y="134"/>
                    <a:pt x="47" y="82"/>
                    <a:pt x="0" y="40"/>
                  </a:cubicBezTo>
                  <a:cubicBezTo>
                    <a:pt x="0" y="0"/>
                    <a:pt x="0" y="0"/>
                    <a:pt x="0" y="0"/>
                  </a:cubicBezTo>
                  <a:cubicBezTo>
                    <a:pt x="47" y="42"/>
                    <a:pt x="77" y="94"/>
                    <a:pt x="83" y="152"/>
                  </a:cubicBezTo>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8" name="Freeform 33"/>
            <p:cNvSpPr/>
            <p:nvPr/>
          </p:nvSpPr>
          <p:spPr bwMode="auto">
            <a:xfrm>
              <a:off x="7323684" y="2408232"/>
              <a:ext cx="541338" cy="677861"/>
            </a:xfrm>
            <a:custGeom>
              <a:avLst/>
              <a:gdLst>
                <a:gd name="T0" fmla="*/ 47 w 144"/>
                <a:gd name="T1" fmla="*/ 0 h 180"/>
                <a:gd name="T2" fmla="*/ 144 w 144"/>
                <a:gd name="T3" fmla="*/ 176 h 180"/>
                <a:gd name="T4" fmla="*/ 83 w 144"/>
                <a:gd name="T5" fmla="*/ 180 h 180"/>
                <a:gd name="T6" fmla="*/ 0 w 144"/>
                <a:gd name="T7" fmla="*/ 28 h 180"/>
                <a:gd name="T8" fmla="*/ 47 w 144"/>
                <a:gd name="T9" fmla="*/ 0 h 180"/>
              </a:gdLst>
              <a:ahLst/>
              <a:cxnLst>
                <a:cxn ang="0">
                  <a:pos x="T0" y="T1"/>
                </a:cxn>
                <a:cxn ang="0">
                  <a:pos x="T2" y="T3"/>
                </a:cxn>
                <a:cxn ang="0">
                  <a:pos x="T4" y="T5"/>
                </a:cxn>
                <a:cxn ang="0">
                  <a:pos x="T6" y="T7"/>
                </a:cxn>
                <a:cxn ang="0">
                  <a:pos x="T8" y="T9"/>
                </a:cxn>
              </a:cxnLst>
              <a:rect l="0" t="0" r="r" b="b"/>
              <a:pathLst>
                <a:path w="144" h="180">
                  <a:moveTo>
                    <a:pt x="47" y="0"/>
                  </a:moveTo>
                  <a:cubicBezTo>
                    <a:pt x="143" y="78"/>
                    <a:pt x="144" y="171"/>
                    <a:pt x="144" y="176"/>
                  </a:cubicBezTo>
                  <a:cubicBezTo>
                    <a:pt x="83" y="180"/>
                    <a:pt x="83" y="180"/>
                    <a:pt x="83" y="180"/>
                  </a:cubicBezTo>
                  <a:cubicBezTo>
                    <a:pt x="77" y="122"/>
                    <a:pt x="47" y="70"/>
                    <a:pt x="0" y="28"/>
                  </a:cubicBezTo>
                  <a:lnTo>
                    <a:pt x="47" y="0"/>
                  </a:ln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9" name="Group 122"/>
          <p:cNvGrpSpPr/>
          <p:nvPr/>
        </p:nvGrpSpPr>
        <p:grpSpPr>
          <a:xfrm>
            <a:off x="6230820" y="2619769"/>
            <a:ext cx="911108" cy="557138"/>
            <a:chOff x="6368008" y="1963733"/>
            <a:chExt cx="911227" cy="557211"/>
          </a:xfrm>
          <a:solidFill>
            <a:schemeClr val="accent1"/>
          </a:solidFill>
          <a:effectLst>
            <a:outerShdw blurRad="50800" dist="38100" dir="5400000" algn="t" rotWithShape="0">
              <a:prstClr val="black">
                <a:alpha val="40000"/>
              </a:prstClr>
            </a:outerShdw>
          </a:effectLst>
        </p:grpSpPr>
        <p:sp>
          <p:nvSpPr>
            <p:cNvPr id="30" name="Freeform 34"/>
            <p:cNvSpPr/>
            <p:nvPr/>
          </p:nvSpPr>
          <p:spPr bwMode="auto">
            <a:xfrm>
              <a:off x="7136359" y="2243132"/>
              <a:ext cx="142875" cy="277812"/>
            </a:xfrm>
            <a:custGeom>
              <a:avLst/>
              <a:gdLst>
                <a:gd name="T0" fmla="*/ 90 w 90"/>
                <a:gd name="T1" fmla="*/ 0 h 175"/>
                <a:gd name="T2" fmla="*/ 90 w 90"/>
                <a:gd name="T3" fmla="*/ 94 h 175"/>
                <a:gd name="T4" fmla="*/ 0 w 90"/>
                <a:gd name="T5" fmla="*/ 175 h 175"/>
                <a:gd name="T6" fmla="*/ 0 w 90"/>
                <a:gd name="T7" fmla="*/ 80 h 175"/>
                <a:gd name="T8" fmla="*/ 90 w 90"/>
                <a:gd name="T9" fmla="*/ 0 h 175"/>
              </a:gdLst>
              <a:ahLst/>
              <a:cxnLst>
                <a:cxn ang="0">
                  <a:pos x="T0" y="T1"/>
                </a:cxn>
                <a:cxn ang="0">
                  <a:pos x="T2" y="T3"/>
                </a:cxn>
                <a:cxn ang="0">
                  <a:pos x="T4" y="T5"/>
                </a:cxn>
                <a:cxn ang="0">
                  <a:pos x="T6" y="T7"/>
                </a:cxn>
                <a:cxn ang="0">
                  <a:pos x="T8" y="T9"/>
                </a:cxn>
              </a:cxnLst>
              <a:rect l="0" t="0" r="r" b="b"/>
              <a:pathLst>
                <a:path w="90" h="175">
                  <a:moveTo>
                    <a:pt x="90" y="0"/>
                  </a:moveTo>
                  <a:lnTo>
                    <a:pt x="90" y="94"/>
                  </a:lnTo>
                  <a:lnTo>
                    <a:pt x="0" y="175"/>
                  </a:lnTo>
                  <a:lnTo>
                    <a:pt x="0" y="80"/>
                  </a:lnTo>
                  <a:lnTo>
                    <a:pt x="90" y="0"/>
                  </a:ln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1" name="Freeform 124"/>
            <p:cNvSpPr/>
            <p:nvPr/>
          </p:nvSpPr>
          <p:spPr bwMode="auto">
            <a:xfrm>
              <a:off x="6368008" y="2128832"/>
              <a:ext cx="768350" cy="392110"/>
            </a:xfrm>
            <a:custGeom>
              <a:avLst/>
              <a:gdLst>
                <a:gd name="connsiteX0" fmla="*/ 0 w 768350"/>
                <a:gd name="connsiteY0" fmla="*/ 0 h 392110"/>
                <a:gd name="connsiteX1" fmla="*/ 7937 w 768350"/>
                <a:gd name="connsiteY1" fmla="*/ 0 h 392110"/>
                <a:gd name="connsiteX2" fmla="*/ 7938 w 768350"/>
                <a:gd name="connsiteY2" fmla="*/ 0 h 392110"/>
                <a:gd name="connsiteX3" fmla="*/ 7938 w 768350"/>
                <a:gd name="connsiteY3" fmla="*/ 0 h 392110"/>
                <a:gd name="connsiteX4" fmla="*/ 138550 w 768350"/>
                <a:gd name="connsiteY4" fmla="*/ 14641 h 392110"/>
                <a:gd name="connsiteX5" fmla="*/ 263525 w 768350"/>
                <a:gd name="connsiteY5" fmla="*/ 37782 h 392110"/>
                <a:gd name="connsiteX6" fmla="*/ 263525 w 768350"/>
                <a:gd name="connsiteY6" fmla="*/ 38099 h 392110"/>
                <a:gd name="connsiteX7" fmla="*/ 768350 w 768350"/>
                <a:gd name="connsiteY7" fmla="*/ 241467 h 392110"/>
                <a:gd name="connsiteX8" fmla="*/ 768350 w 768350"/>
                <a:gd name="connsiteY8" fmla="*/ 392110 h 392110"/>
                <a:gd name="connsiteX9" fmla="*/ 263525 w 768350"/>
                <a:gd name="connsiteY9" fmla="*/ 188742 h 392110"/>
                <a:gd name="connsiteX10" fmla="*/ 263525 w 768350"/>
                <a:gd name="connsiteY10" fmla="*/ 188912 h 392110"/>
                <a:gd name="connsiteX11" fmla="*/ 7937 w 768350"/>
                <a:gd name="connsiteY11" fmla="*/ 151130 h 392110"/>
                <a:gd name="connsiteX12" fmla="*/ 7937 w 768350"/>
                <a:gd name="connsiteY12" fmla="*/ 150812 h 392110"/>
                <a:gd name="connsiteX13" fmla="*/ 0 w 768350"/>
                <a:gd name="connsiteY13" fmla="*/ 150812 h 392110"/>
                <a:gd name="connsiteX14" fmla="*/ 0 w 768350"/>
                <a:gd name="connsiteY14" fmla="*/ 0 h 39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8350" h="392110">
                  <a:moveTo>
                    <a:pt x="0" y="0"/>
                  </a:moveTo>
                  <a:lnTo>
                    <a:pt x="7937" y="0"/>
                  </a:lnTo>
                  <a:lnTo>
                    <a:pt x="7938" y="0"/>
                  </a:lnTo>
                  <a:lnTo>
                    <a:pt x="7938" y="0"/>
                  </a:lnTo>
                  <a:lnTo>
                    <a:pt x="138550" y="14641"/>
                  </a:lnTo>
                  <a:cubicBezTo>
                    <a:pt x="180835" y="20780"/>
                    <a:pt x="222180" y="28337"/>
                    <a:pt x="263525" y="37782"/>
                  </a:cubicBezTo>
                  <a:lnTo>
                    <a:pt x="263525" y="38099"/>
                  </a:lnTo>
                  <a:cubicBezTo>
                    <a:pt x="451893" y="79526"/>
                    <a:pt x="621424" y="151081"/>
                    <a:pt x="768350" y="241467"/>
                  </a:cubicBezTo>
                  <a:cubicBezTo>
                    <a:pt x="768350" y="392110"/>
                    <a:pt x="768350" y="392110"/>
                    <a:pt x="768350" y="392110"/>
                  </a:cubicBezTo>
                  <a:cubicBezTo>
                    <a:pt x="621424" y="301724"/>
                    <a:pt x="451893" y="230169"/>
                    <a:pt x="263525" y="188742"/>
                  </a:cubicBezTo>
                  <a:lnTo>
                    <a:pt x="263525" y="188912"/>
                  </a:lnTo>
                  <a:cubicBezTo>
                    <a:pt x="180835" y="170021"/>
                    <a:pt x="98144" y="158686"/>
                    <a:pt x="7937" y="151130"/>
                  </a:cubicBezTo>
                  <a:lnTo>
                    <a:pt x="7937" y="150812"/>
                  </a:lnTo>
                  <a:lnTo>
                    <a:pt x="0" y="150812"/>
                  </a:lnTo>
                  <a:cubicBezTo>
                    <a:pt x="0" y="0"/>
                    <a:pt x="0" y="0"/>
                    <a:pt x="0" y="0"/>
                  </a:cubicBez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2" name="Freeform 38"/>
            <p:cNvSpPr/>
            <p:nvPr/>
          </p:nvSpPr>
          <p:spPr bwMode="auto">
            <a:xfrm>
              <a:off x="6368009" y="1963733"/>
              <a:ext cx="911226" cy="406399"/>
            </a:xfrm>
            <a:custGeom>
              <a:avLst/>
              <a:gdLst>
                <a:gd name="T0" fmla="*/ 6 w 242"/>
                <a:gd name="T1" fmla="*/ 0 h 108"/>
                <a:gd name="T2" fmla="*/ 242 w 242"/>
                <a:gd name="T3" fmla="*/ 74 h 108"/>
                <a:gd name="T4" fmla="*/ 204 w 242"/>
                <a:gd name="T5" fmla="*/ 108 h 108"/>
                <a:gd name="T6" fmla="*/ 0 w 242"/>
                <a:gd name="T7" fmla="*/ 44 h 108"/>
                <a:gd name="T8" fmla="*/ 6 w 242"/>
                <a:gd name="T9" fmla="*/ 0 h 108"/>
              </a:gdLst>
              <a:ahLst/>
              <a:cxnLst>
                <a:cxn ang="0">
                  <a:pos x="T0" y="T1"/>
                </a:cxn>
                <a:cxn ang="0">
                  <a:pos x="T2" y="T3"/>
                </a:cxn>
                <a:cxn ang="0">
                  <a:pos x="T4" y="T5"/>
                </a:cxn>
                <a:cxn ang="0">
                  <a:pos x="T6" y="T7"/>
                </a:cxn>
                <a:cxn ang="0">
                  <a:pos x="T8" y="T9"/>
                </a:cxn>
              </a:cxnLst>
              <a:rect l="0" t="0" r="r" b="b"/>
              <a:pathLst>
                <a:path w="242" h="108">
                  <a:moveTo>
                    <a:pt x="6" y="0"/>
                  </a:moveTo>
                  <a:cubicBezTo>
                    <a:pt x="165" y="10"/>
                    <a:pt x="239" y="71"/>
                    <a:pt x="242" y="74"/>
                  </a:cubicBezTo>
                  <a:cubicBezTo>
                    <a:pt x="204" y="108"/>
                    <a:pt x="204" y="108"/>
                    <a:pt x="204" y="108"/>
                  </a:cubicBezTo>
                  <a:cubicBezTo>
                    <a:pt x="148" y="73"/>
                    <a:pt x="77" y="50"/>
                    <a:pt x="0" y="44"/>
                  </a:cubicBezTo>
                  <a:lnTo>
                    <a:pt x="6" y="0"/>
                  </a:lnTo>
                  <a:close/>
                </a:path>
              </a:pathLst>
            </a:custGeom>
            <a:gradFill>
              <a:gsLst>
                <a:gs pos="100000">
                  <a:srgbClr val="E9BE61"/>
                </a:gs>
                <a:gs pos="0">
                  <a:srgbClr val="FEEFAC"/>
                </a:gs>
              </a:gsLst>
              <a:lin ang="5400000" scaled="0"/>
            </a:gradFill>
            <a:ln w="9525">
              <a:solidFill>
                <a:srgbClr val="8A13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grpSp>
      <p:grpSp>
        <p:nvGrpSpPr>
          <p:cNvPr id="33" name="Group 126"/>
          <p:cNvGrpSpPr/>
          <p:nvPr/>
        </p:nvGrpSpPr>
        <p:grpSpPr>
          <a:xfrm>
            <a:off x="5049870" y="2619765"/>
            <a:ext cx="909521" cy="549203"/>
            <a:chOff x="5186908" y="1963733"/>
            <a:chExt cx="909638" cy="549274"/>
          </a:xfrm>
          <a:solidFill>
            <a:srgbClr val="FEEFAC"/>
          </a:solidFill>
          <a:effectLst>
            <a:outerShdw blurRad="50800" dist="38100" dir="5400000" algn="t" rotWithShape="0">
              <a:prstClr val="black">
                <a:alpha val="40000"/>
              </a:prstClr>
            </a:outerShdw>
          </a:effectLst>
        </p:grpSpPr>
        <p:sp>
          <p:nvSpPr>
            <p:cNvPr id="34" name="Freeform 127"/>
            <p:cNvSpPr/>
            <p:nvPr/>
          </p:nvSpPr>
          <p:spPr bwMode="auto">
            <a:xfrm>
              <a:off x="5329783" y="2128833"/>
              <a:ext cx="766763" cy="384174"/>
            </a:xfrm>
            <a:custGeom>
              <a:avLst/>
              <a:gdLst>
                <a:gd name="connsiteX0" fmla="*/ 766763 w 766763"/>
                <a:gd name="connsiteY0" fmla="*/ 0 h 384174"/>
                <a:gd name="connsiteX1" fmla="*/ 766763 w 766763"/>
                <a:gd name="connsiteY1" fmla="*/ 150989 h 384174"/>
                <a:gd name="connsiteX2" fmla="*/ 601663 w 766763"/>
                <a:gd name="connsiteY2" fmla="*/ 169862 h 384174"/>
                <a:gd name="connsiteX3" fmla="*/ 601663 w 766763"/>
                <a:gd name="connsiteY3" fmla="*/ 170011 h 384174"/>
                <a:gd name="connsiteX4" fmla="*/ 379413 w 766763"/>
                <a:gd name="connsiteY4" fmla="*/ 219073 h 384174"/>
                <a:gd name="connsiteX5" fmla="*/ 379413 w 766763"/>
                <a:gd name="connsiteY5" fmla="*/ 218607 h 384174"/>
                <a:gd name="connsiteX6" fmla="*/ 109538 w 766763"/>
                <a:gd name="connsiteY6" fmla="*/ 323849 h 384174"/>
                <a:gd name="connsiteX7" fmla="*/ 109538 w 766763"/>
                <a:gd name="connsiteY7" fmla="*/ 323849 h 384174"/>
                <a:gd name="connsiteX8" fmla="*/ 0 w 766763"/>
                <a:gd name="connsiteY8" fmla="*/ 384174 h 384174"/>
                <a:gd name="connsiteX9" fmla="*/ 0 w 766763"/>
                <a:gd name="connsiteY9" fmla="*/ 233362 h 384174"/>
                <a:gd name="connsiteX10" fmla="*/ 109538 w 766763"/>
                <a:gd name="connsiteY10" fmla="*/ 173037 h 384174"/>
                <a:gd name="connsiteX11" fmla="*/ 109538 w 766763"/>
                <a:gd name="connsiteY11" fmla="*/ 173504 h 384174"/>
                <a:gd name="connsiteX12" fmla="*/ 379413 w 766763"/>
                <a:gd name="connsiteY12" fmla="*/ 68262 h 384174"/>
                <a:gd name="connsiteX13" fmla="*/ 379413 w 766763"/>
                <a:gd name="connsiteY13" fmla="*/ 68112 h 384174"/>
                <a:gd name="connsiteX14" fmla="*/ 601663 w 766763"/>
                <a:gd name="connsiteY14" fmla="*/ 19049 h 384174"/>
                <a:gd name="connsiteX15" fmla="*/ 601663 w 766763"/>
                <a:gd name="connsiteY15" fmla="*/ 18874 h 384174"/>
                <a:gd name="connsiteX16" fmla="*/ 766763 w 766763"/>
                <a:gd name="connsiteY16" fmla="*/ 0 h 38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6763" h="384174">
                  <a:moveTo>
                    <a:pt x="766763" y="0"/>
                  </a:moveTo>
                  <a:cubicBezTo>
                    <a:pt x="766763" y="150989"/>
                    <a:pt x="766763" y="150989"/>
                    <a:pt x="766763" y="150989"/>
                  </a:cubicBezTo>
                  <a:cubicBezTo>
                    <a:pt x="710479" y="154763"/>
                    <a:pt x="657947" y="158538"/>
                    <a:pt x="601663" y="169862"/>
                  </a:cubicBezTo>
                  <a:lnTo>
                    <a:pt x="601663" y="170011"/>
                  </a:lnTo>
                  <a:cubicBezTo>
                    <a:pt x="526324" y="181333"/>
                    <a:pt x="450985" y="196429"/>
                    <a:pt x="379413" y="219073"/>
                  </a:cubicBezTo>
                  <a:lnTo>
                    <a:pt x="379413" y="218607"/>
                  </a:lnTo>
                  <a:cubicBezTo>
                    <a:pt x="281958" y="244918"/>
                    <a:pt x="192000" y="282504"/>
                    <a:pt x="109538" y="323849"/>
                  </a:cubicBezTo>
                  <a:lnTo>
                    <a:pt x="109538" y="323849"/>
                  </a:lnTo>
                  <a:cubicBezTo>
                    <a:pt x="71766" y="342701"/>
                    <a:pt x="33994" y="361552"/>
                    <a:pt x="0" y="384174"/>
                  </a:cubicBezTo>
                  <a:cubicBezTo>
                    <a:pt x="0" y="233362"/>
                    <a:pt x="0" y="233362"/>
                    <a:pt x="0" y="233362"/>
                  </a:cubicBezTo>
                  <a:cubicBezTo>
                    <a:pt x="33994" y="210740"/>
                    <a:pt x="71766" y="191889"/>
                    <a:pt x="109538" y="173037"/>
                  </a:cubicBezTo>
                  <a:lnTo>
                    <a:pt x="109538" y="173504"/>
                  </a:lnTo>
                  <a:cubicBezTo>
                    <a:pt x="192000" y="132159"/>
                    <a:pt x="281958" y="94573"/>
                    <a:pt x="379413" y="68262"/>
                  </a:cubicBezTo>
                  <a:lnTo>
                    <a:pt x="379413" y="68112"/>
                  </a:lnTo>
                  <a:cubicBezTo>
                    <a:pt x="450985" y="45467"/>
                    <a:pt x="526324" y="30371"/>
                    <a:pt x="601663" y="19049"/>
                  </a:cubicBezTo>
                  <a:lnTo>
                    <a:pt x="601663" y="18874"/>
                  </a:lnTo>
                  <a:cubicBezTo>
                    <a:pt x="657947" y="7550"/>
                    <a:pt x="710479" y="3775"/>
                    <a:pt x="766763" y="0"/>
                  </a:cubicBezTo>
                  <a:close/>
                </a:path>
              </a:pathLst>
            </a:custGeom>
            <a:grpFill/>
            <a:ln w="9525">
              <a:solidFill>
                <a:srgbClr val="8A1317"/>
              </a:solidFill>
              <a:round/>
            </a:ln>
          </p:spPr>
          <p:txBody>
            <a:bodyPr vert="horz" wrap="square" lIns="91428" tIns="45714" rIns="91428" bIns="45714" numCol="1" anchor="t" anchorCtr="0" compatLnSpc="1">
              <a:noAutofit/>
            </a:bodyPr>
            <a:lstStyle/>
            <a:p>
              <a:endParaRPr lang="en-US">
                <a:cs typeface="+mn-ea"/>
                <a:sym typeface="+mn-lt"/>
              </a:endParaRPr>
            </a:p>
          </p:txBody>
        </p:sp>
        <p:sp>
          <p:nvSpPr>
            <p:cNvPr id="35" name="Freeform 43"/>
            <p:cNvSpPr/>
            <p:nvPr/>
          </p:nvSpPr>
          <p:spPr bwMode="auto">
            <a:xfrm>
              <a:off x="5186908" y="2235195"/>
              <a:ext cx="142875" cy="277812"/>
            </a:xfrm>
            <a:custGeom>
              <a:avLst/>
              <a:gdLst>
                <a:gd name="T0" fmla="*/ 90 w 90"/>
                <a:gd name="T1" fmla="*/ 80 h 175"/>
                <a:gd name="T2" fmla="*/ 90 w 90"/>
                <a:gd name="T3" fmla="*/ 175 h 175"/>
                <a:gd name="T4" fmla="*/ 0 w 90"/>
                <a:gd name="T5" fmla="*/ 95 h 175"/>
                <a:gd name="T6" fmla="*/ 0 w 90"/>
                <a:gd name="T7" fmla="*/ 0 h 175"/>
                <a:gd name="T8" fmla="*/ 90 w 90"/>
                <a:gd name="T9" fmla="*/ 80 h 175"/>
              </a:gdLst>
              <a:ahLst/>
              <a:cxnLst>
                <a:cxn ang="0">
                  <a:pos x="T0" y="T1"/>
                </a:cxn>
                <a:cxn ang="0">
                  <a:pos x="T2" y="T3"/>
                </a:cxn>
                <a:cxn ang="0">
                  <a:pos x="T4" y="T5"/>
                </a:cxn>
                <a:cxn ang="0">
                  <a:pos x="T6" y="T7"/>
                </a:cxn>
                <a:cxn ang="0">
                  <a:pos x="T8" y="T9"/>
                </a:cxn>
              </a:cxnLst>
              <a:rect l="0" t="0" r="r" b="b"/>
              <a:pathLst>
                <a:path w="90" h="175">
                  <a:moveTo>
                    <a:pt x="90" y="80"/>
                  </a:moveTo>
                  <a:lnTo>
                    <a:pt x="90" y="175"/>
                  </a:lnTo>
                  <a:lnTo>
                    <a:pt x="0" y="95"/>
                  </a:lnTo>
                  <a:lnTo>
                    <a:pt x="0" y="0"/>
                  </a:lnTo>
                  <a:lnTo>
                    <a:pt x="90" y="80"/>
                  </a:lnTo>
                  <a:close/>
                </a:path>
              </a:pathLst>
            </a:custGeom>
            <a:grpFill/>
            <a:ln w="9525">
              <a:solidFill>
                <a:srgbClr val="8A1317"/>
              </a:solidFill>
            </a:ln>
          </p:spPr>
          <p:txBody>
            <a:bodyPr vert="horz" wrap="square" lIns="91428" tIns="45714" rIns="91428" bIns="45714" numCol="1" anchor="t" anchorCtr="0" compatLnSpc="1"/>
            <a:lstStyle/>
            <a:p>
              <a:endParaRPr lang="en-US">
                <a:cs typeface="+mn-ea"/>
                <a:sym typeface="+mn-lt"/>
              </a:endParaRPr>
            </a:p>
          </p:txBody>
        </p:sp>
        <p:sp>
          <p:nvSpPr>
            <p:cNvPr id="36" name="Freeform 44"/>
            <p:cNvSpPr/>
            <p:nvPr/>
          </p:nvSpPr>
          <p:spPr bwMode="auto">
            <a:xfrm>
              <a:off x="5186908" y="1963733"/>
              <a:ext cx="909638" cy="398461"/>
            </a:xfrm>
            <a:custGeom>
              <a:avLst/>
              <a:gdLst>
                <a:gd name="T0" fmla="*/ 237 w 242"/>
                <a:gd name="T1" fmla="*/ 0 h 106"/>
                <a:gd name="T2" fmla="*/ 242 w 242"/>
                <a:gd name="T3" fmla="*/ 44 h 106"/>
                <a:gd name="T4" fmla="*/ 38 w 242"/>
                <a:gd name="T5" fmla="*/ 106 h 106"/>
                <a:gd name="T6" fmla="*/ 0 w 242"/>
                <a:gd name="T7" fmla="*/ 72 h 106"/>
                <a:gd name="T8" fmla="*/ 237 w 242"/>
                <a:gd name="T9" fmla="*/ 0 h 106"/>
              </a:gdLst>
              <a:ahLst/>
              <a:cxnLst>
                <a:cxn ang="0">
                  <a:pos x="T0" y="T1"/>
                </a:cxn>
                <a:cxn ang="0">
                  <a:pos x="T2" y="T3"/>
                </a:cxn>
                <a:cxn ang="0">
                  <a:pos x="T4" y="T5"/>
                </a:cxn>
                <a:cxn ang="0">
                  <a:pos x="T6" y="T7"/>
                </a:cxn>
                <a:cxn ang="0">
                  <a:pos x="T8" y="T9"/>
                </a:cxn>
              </a:cxnLst>
              <a:rect l="0" t="0" r="r" b="b"/>
              <a:pathLst>
                <a:path w="242" h="106">
                  <a:moveTo>
                    <a:pt x="237" y="0"/>
                  </a:moveTo>
                  <a:cubicBezTo>
                    <a:pt x="242" y="44"/>
                    <a:pt x="242" y="44"/>
                    <a:pt x="242" y="44"/>
                  </a:cubicBezTo>
                  <a:cubicBezTo>
                    <a:pt x="165" y="49"/>
                    <a:pt x="94" y="71"/>
                    <a:pt x="38" y="106"/>
                  </a:cubicBezTo>
                  <a:cubicBezTo>
                    <a:pt x="0" y="72"/>
                    <a:pt x="0" y="72"/>
                    <a:pt x="0" y="72"/>
                  </a:cubicBezTo>
                  <a:cubicBezTo>
                    <a:pt x="106" y="0"/>
                    <a:pt x="231" y="0"/>
                    <a:pt x="237" y="0"/>
                  </a:cubicBezTo>
                  <a:close/>
                </a:path>
              </a:pathLst>
            </a:custGeom>
            <a:grpFill/>
            <a:ln w="9525">
              <a:solidFill>
                <a:srgbClr val="8A1317"/>
              </a:solidFill>
            </a:ln>
          </p:spPr>
          <p:txBody>
            <a:bodyPr vert="horz" wrap="square" lIns="91428" tIns="45714" rIns="91428" bIns="45714" numCol="1" anchor="t" anchorCtr="0" compatLnSpc="1"/>
            <a:lstStyle/>
            <a:p>
              <a:endParaRPr lang="en-US">
                <a:cs typeface="+mn-ea"/>
                <a:sym typeface="+mn-lt"/>
              </a:endParaRPr>
            </a:p>
          </p:txBody>
        </p:sp>
      </p:grpSp>
      <p:grpSp>
        <p:nvGrpSpPr>
          <p:cNvPr id="37" name="组合 36"/>
          <p:cNvGrpSpPr/>
          <p:nvPr/>
        </p:nvGrpSpPr>
        <p:grpSpPr>
          <a:xfrm>
            <a:off x="5761511" y="3218256"/>
            <a:ext cx="668979" cy="303016"/>
            <a:chOff x="5761511" y="2560974"/>
            <a:chExt cx="668979" cy="303016"/>
          </a:xfrm>
          <a:solidFill>
            <a:srgbClr val="851B1F"/>
          </a:solidFill>
        </p:grpSpPr>
        <p:sp>
          <p:nvSpPr>
            <p:cNvPr id="38" name="星形: 五角 37"/>
            <p:cNvSpPr/>
            <p:nvPr/>
          </p:nvSpPr>
          <p:spPr>
            <a:xfrm>
              <a:off x="5944492" y="2560974"/>
              <a:ext cx="303016" cy="303016"/>
            </a:xfrm>
            <a:prstGeom prst="star5">
              <a:avLst/>
            </a:prstGeom>
            <a:gradFill>
              <a:gsLst>
                <a:gs pos="100000">
                  <a:srgbClr val="E9BE61"/>
                </a:gs>
                <a:gs pos="0">
                  <a:srgbClr val="FEEF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9" name="组合 38"/>
            <p:cNvGrpSpPr/>
            <p:nvPr/>
          </p:nvGrpSpPr>
          <p:grpSpPr>
            <a:xfrm>
              <a:off x="5761511" y="2708136"/>
              <a:ext cx="668979" cy="155854"/>
              <a:chOff x="5768512" y="2708136"/>
              <a:chExt cx="668979" cy="155854"/>
            </a:xfrm>
            <a:grpFill/>
          </p:grpSpPr>
          <p:sp>
            <p:nvSpPr>
              <p:cNvPr id="40" name="星形: 五角 39"/>
              <p:cNvSpPr/>
              <p:nvPr/>
            </p:nvSpPr>
            <p:spPr>
              <a:xfrm>
                <a:off x="5768512" y="2708136"/>
                <a:ext cx="155854" cy="155854"/>
              </a:xfrm>
              <a:prstGeom prst="star5">
                <a:avLst/>
              </a:prstGeom>
              <a:gradFill>
                <a:gsLst>
                  <a:gs pos="100000">
                    <a:srgbClr val="E9BE61"/>
                  </a:gs>
                  <a:gs pos="0">
                    <a:srgbClr val="FEEF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星形: 五角 40"/>
              <p:cNvSpPr/>
              <p:nvPr/>
            </p:nvSpPr>
            <p:spPr>
              <a:xfrm>
                <a:off x="6281637" y="2708136"/>
                <a:ext cx="155854" cy="155854"/>
              </a:xfrm>
              <a:prstGeom prst="star5">
                <a:avLst/>
              </a:prstGeom>
              <a:gradFill>
                <a:gsLst>
                  <a:gs pos="100000">
                    <a:srgbClr val="E9BE61"/>
                  </a:gs>
                  <a:gs pos="0">
                    <a:srgbClr val="FEEF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2" name="文本框 41"/>
          <p:cNvSpPr txBox="1"/>
          <p:nvPr/>
        </p:nvSpPr>
        <p:spPr>
          <a:xfrm>
            <a:off x="4997214" y="3858296"/>
            <a:ext cx="2292820" cy="460375"/>
          </a:xfrm>
          <a:prstGeom prst="rect">
            <a:avLst/>
          </a:prstGeom>
          <a:noFill/>
          <a:ln>
            <a:noFill/>
          </a:ln>
          <a:effectLst/>
        </p:spPr>
        <p:txBody>
          <a:bodyPr wrap="square" rtlCol="0">
            <a:spAutoFit/>
          </a:bodyPr>
          <a:lstStyle>
            <a:defPPr>
              <a:defRPr lang="zh-CN"/>
            </a:defPPr>
            <a:lvl1pPr>
              <a:defRPr sz="3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ctr"/>
            <a:r>
              <a:rPr lang="en-US" altLang="zh-CN" sz="2400" dirty="0">
                <a:latin typeface="+mn-lt"/>
                <a:ea typeface="+mn-ea"/>
                <a:cs typeface="+mn-ea"/>
                <a:sym typeface="+mn-lt"/>
              </a:rPr>
              <a:t>“</a:t>
            </a:r>
            <a:r>
              <a:rPr lang="zh-CN" altLang="en-US" sz="2400" dirty="0">
                <a:latin typeface="+mn-lt"/>
                <a:ea typeface="+mn-ea"/>
                <a:cs typeface="+mn-ea"/>
                <a:sym typeface="+mn-lt"/>
              </a:rPr>
              <a:t>十一个坚持</a:t>
            </a:r>
            <a:r>
              <a:rPr lang="en-US" altLang="zh-CN" sz="2400" dirty="0">
                <a:latin typeface="+mn-lt"/>
                <a:ea typeface="+mn-ea"/>
                <a:cs typeface="+mn-ea"/>
                <a:sym typeface="+mn-lt"/>
              </a:rPr>
              <a:t>”</a:t>
            </a:r>
          </a:p>
        </p:txBody>
      </p:sp>
      <p:sp>
        <p:nvSpPr>
          <p:cNvPr id="46" name="TextBox 4"/>
          <p:cNvSpPr txBox="1"/>
          <p:nvPr/>
        </p:nvSpPr>
        <p:spPr>
          <a:xfrm>
            <a:off x="2445181" y="1802100"/>
            <a:ext cx="3187700" cy="420370"/>
          </a:xfrm>
          <a:prstGeom prst="rect">
            <a:avLst/>
          </a:prstGeom>
          <a:noFill/>
        </p:spPr>
        <p:txBody>
          <a:bodyPr wrap="none" lIns="108000" tIns="72000" rIns="108000" bIns="72000" rtlCol="0">
            <a:spAutoFit/>
          </a:bodyPr>
          <a:lstStyle/>
          <a:p>
            <a:pPr marL="0" marR="0" lvl="0" indent="0" algn="l" defTabSz="1219200" rtl="0" eaLnBrk="1" fontAlgn="auto" latinLnBrk="0" hangingPunct="1">
              <a:spcBef>
                <a:spcPts val="0"/>
              </a:spcBef>
              <a:spcAft>
                <a:spcPts val="0"/>
              </a:spcAft>
              <a:buClrTx/>
              <a:buSzTx/>
              <a:buFontTx/>
              <a:buNone/>
              <a:defRPr/>
            </a:pPr>
            <a:r>
              <a:rPr kumimoji="0" lang="zh-CN" altLang="en-US" i="0" u="none" strike="noStrike" kern="1200" cap="none" spc="0" normalizeH="0" baseline="0" noProof="0" dirty="0">
                <a:ln>
                  <a:noFill/>
                </a:ln>
                <a:solidFill>
                  <a:srgbClr val="FEEFAC"/>
                </a:solidFill>
                <a:effectLst/>
                <a:uLnTx/>
                <a:uFillTx/>
                <a:cs typeface="+mn-ea"/>
                <a:sym typeface="+mn-lt"/>
              </a:rPr>
              <a:t>坚持党对全面依法治国的领导</a:t>
            </a:r>
          </a:p>
        </p:txBody>
      </p:sp>
      <p:sp>
        <p:nvSpPr>
          <p:cNvPr id="47" name="TextBox 4"/>
          <p:cNvSpPr txBox="1"/>
          <p:nvPr/>
        </p:nvSpPr>
        <p:spPr>
          <a:xfrm>
            <a:off x="7005315" y="1801853"/>
            <a:ext cx="2044700" cy="420370"/>
          </a:xfrm>
          <a:prstGeom prst="rect">
            <a:avLst/>
          </a:prstGeom>
          <a:noFill/>
        </p:spPr>
        <p:txBody>
          <a:bodyPr wrap="none" lIns="108000" tIns="72000" rIns="108000" bIns="72000" rtlCol="0">
            <a:spAutoFit/>
          </a:bodyPr>
          <a:lstStyle/>
          <a:p>
            <a:pPr marL="0" marR="0" lvl="0" indent="0" algn="l" defTabSz="1219200" rtl="0" eaLnBrk="1" fontAlgn="auto" latinLnBrk="0" hangingPunct="1">
              <a:spcBef>
                <a:spcPts val="0"/>
              </a:spcBef>
              <a:spcAft>
                <a:spcPts val="0"/>
              </a:spcAft>
              <a:buClrTx/>
              <a:buSzTx/>
              <a:buFontTx/>
              <a:buNone/>
              <a:defRPr/>
            </a:pPr>
            <a:r>
              <a:rPr kumimoji="0" lang="zh-CN" altLang="en-US" i="0" u="none" strike="noStrike" kern="1200" cap="none" spc="0" normalizeH="0" baseline="0" noProof="0" dirty="0">
                <a:ln>
                  <a:noFill/>
                </a:ln>
                <a:solidFill>
                  <a:srgbClr val="FEEFAC"/>
                </a:solidFill>
                <a:effectLst/>
                <a:uLnTx/>
                <a:uFillTx/>
                <a:cs typeface="+mn-ea"/>
                <a:sym typeface="+mn-lt"/>
              </a:rPr>
              <a:t>坚持以人民为中心</a:t>
            </a:r>
          </a:p>
        </p:txBody>
      </p:sp>
      <p:sp>
        <p:nvSpPr>
          <p:cNvPr id="76" name="Title 6"/>
          <p:cNvSpPr txBox="1"/>
          <p:nvPr>
            <p:custDataLst>
              <p:tags r:id="rId1"/>
            </p:custDataLst>
          </p:nvPr>
        </p:nvSpPr>
        <p:spPr>
          <a:xfrm>
            <a:off x="238760" y="3959225"/>
            <a:ext cx="5092700" cy="108267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2" indent="0" algn="l" fontAlgn="auto">
              <a:lnSpc>
                <a:spcPct val="100000"/>
              </a:lnSpc>
              <a:spcBef>
                <a:spcPts val="700"/>
              </a:spcBef>
              <a:spcAft>
                <a:spcPts val="0"/>
              </a:spcAft>
              <a:buSzPct val="100000"/>
              <a:buFont typeface="+mj-lt"/>
            </a:pPr>
            <a:r>
              <a:rPr lang="zh-CN" altLang="en-US" sz="1800" noProof="0" dirty="0">
                <a:ln>
                  <a:noFill/>
                </a:ln>
                <a:solidFill>
                  <a:srgbClr val="FEEFAC"/>
                </a:solidFill>
                <a:effectLst/>
                <a:uLnTx/>
                <a:uFillTx/>
                <a:cs typeface="+mn-ea"/>
                <a:sym typeface="+mn-ea"/>
              </a:rPr>
              <a:t>坚持依法治国、依法执政、依法</a:t>
            </a:r>
          </a:p>
          <a:p>
            <a:pPr lvl="2" indent="0" algn="l" fontAlgn="auto">
              <a:lnSpc>
                <a:spcPct val="100000"/>
              </a:lnSpc>
              <a:spcBef>
                <a:spcPts val="700"/>
              </a:spcBef>
              <a:spcAft>
                <a:spcPts val="0"/>
              </a:spcAft>
              <a:buSzPct val="100000"/>
              <a:buFont typeface="+mj-lt"/>
            </a:pPr>
            <a:r>
              <a:rPr lang="zh-CN" altLang="en-US" sz="1800" noProof="0" dirty="0">
                <a:ln>
                  <a:noFill/>
                </a:ln>
                <a:solidFill>
                  <a:srgbClr val="FEEFAC"/>
                </a:solidFill>
                <a:effectLst/>
                <a:uLnTx/>
                <a:uFillTx/>
                <a:cs typeface="+mn-ea"/>
                <a:sym typeface="+mn-ea"/>
              </a:rPr>
              <a:t>行政共同推进，法治国家、法治</a:t>
            </a:r>
          </a:p>
          <a:p>
            <a:pPr lvl="2" indent="0" algn="l" fontAlgn="auto">
              <a:lnSpc>
                <a:spcPct val="100000"/>
              </a:lnSpc>
              <a:spcBef>
                <a:spcPts val="700"/>
              </a:spcBef>
              <a:spcAft>
                <a:spcPts val="0"/>
              </a:spcAft>
              <a:buSzPct val="100000"/>
              <a:buFont typeface="+mj-lt"/>
            </a:pPr>
            <a:r>
              <a:rPr lang="zh-CN" altLang="en-US" sz="1800" noProof="0" dirty="0">
                <a:ln>
                  <a:noFill/>
                </a:ln>
                <a:solidFill>
                  <a:srgbClr val="FEEFAC"/>
                </a:solidFill>
                <a:effectLst/>
                <a:uLnTx/>
                <a:uFillTx/>
                <a:cs typeface="+mn-ea"/>
                <a:sym typeface="+mn-ea"/>
              </a:rPr>
              <a:t>政府、法治社会一体建设</a:t>
            </a:r>
          </a:p>
        </p:txBody>
      </p:sp>
      <p:sp>
        <p:nvSpPr>
          <p:cNvPr id="51" name="TextBox 4"/>
          <p:cNvSpPr txBox="1"/>
          <p:nvPr/>
        </p:nvSpPr>
        <p:spPr>
          <a:xfrm>
            <a:off x="7885505" y="3233119"/>
            <a:ext cx="3873500" cy="420370"/>
          </a:xfrm>
          <a:prstGeom prst="rect">
            <a:avLst/>
          </a:prstGeom>
          <a:noFill/>
        </p:spPr>
        <p:txBody>
          <a:bodyPr wrap="none" lIns="108000" tIns="72000" rIns="108000" bIns="72000" rtlCol="0">
            <a:spAutoFit/>
          </a:bodyPr>
          <a:lstStyle/>
          <a:p>
            <a:pPr marL="0" marR="0" lvl="0" indent="0" algn="l" defTabSz="1219200" rtl="0" eaLnBrk="1" fontAlgn="auto" latinLnBrk="0" hangingPunct="1">
              <a:spcBef>
                <a:spcPts val="0"/>
              </a:spcBef>
              <a:spcAft>
                <a:spcPts val="0"/>
              </a:spcAft>
              <a:buClrTx/>
              <a:buSzTx/>
              <a:buFontTx/>
              <a:buNone/>
              <a:defRPr/>
            </a:pPr>
            <a:r>
              <a:rPr kumimoji="0" lang="zh-CN" altLang="en-US" i="0" u="none" strike="noStrike" kern="1200" cap="none" spc="0" normalizeH="0" baseline="0" noProof="0" dirty="0">
                <a:ln>
                  <a:noFill/>
                </a:ln>
                <a:solidFill>
                  <a:srgbClr val="FEEFAC"/>
                </a:solidFill>
                <a:effectLst/>
                <a:uLnTx/>
                <a:uFillTx/>
                <a:cs typeface="+mn-ea"/>
                <a:sym typeface="+mn-lt"/>
              </a:rPr>
              <a:t>坚持建设中国特色社会主义法治体系</a:t>
            </a:r>
          </a:p>
        </p:txBody>
      </p:sp>
      <p:sp>
        <p:nvSpPr>
          <p:cNvPr id="54" name="TextBox 4"/>
          <p:cNvSpPr txBox="1"/>
          <p:nvPr/>
        </p:nvSpPr>
        <p:spPr>
          <a:xfrm>
            <a:off x="1085881" y="3094948"/>
            <a:ext cx="5702300" cy="697230"/>
          </a:xfrm>
          <a:prstGeom prst="rect">
            <a:avLst/>
          </a:prstGeom>
          <a:noFill/>
        </p:spPr>
        <p:txBody>
          <a:bodyPr wrap="square" lIns="108000" tIns="72000" rIns="108000" bIns="72000" rtlCol="0">
            <a:spAutoFit/>
          </a:bodyPr>
          <a:lstStyle/>
          <a:p>
            <a:pPr marL="0" marR="0" lvl="0" indent="0" algn="l" defTabSz="1219200" rtl="0" eaLnBrk="1" fontAlgn="auto" latinLnBrk="0" hangingPunct="1">
              <a:spcBef>
                <a:spcPts val="0"/>
              </a:spcBef>
              <a:spcAft>
                <a:spcPts val="0"/>
              </a:spcAft>
              <a:buClrTx/>
              <a:buSzTx/>
              <a:buFontTx/>
              <a:buNone/>
              <a:defRPr/>
            </a:pPr>
            <a:r>
              <a:rPr kumimoji="0" lang="zh-CN" altLang="en-US" i="0" u="none" strike="noStrike" kern="1200" cap="none" spc="0" normalizeH="0" baseline="0" noProof="0" dirty="0">
                <a:ln>
                  <a:noFill/>
                </a:ln>
                <a:solidFill>
                  <a:srgbClr val="FEEFAC"/>
                </a:solidFill>
                <a:effectLst/>
                <a:uLnTx/>
                <a:uFillTx/>
                <a:cs typeface="+mn-ea"/>
                <a:sym typeface="+mn-lt"/>
              </a:rPr>
              <a:t>坚持在法治轨道上推进国家治理</a:t>
            </a:r>
          </a:p>
          <a:p>
            <a:pPr marL="0" marR="0" lvl="0" indent="0" algn="l" defTabSz="1219200" rtl="0" eaLnBrk="1" fontAlgn="auto" latinLnBrk="0" hangingPunct="1">
              <a:spcBef>
                <a:spcPts val="0"/>
              </a:spcBef>
              <a:spcAft>
                <a:spcPts val="0"/>
              </a:spcAft>
              <a:buClrTx/>
              <a:buSzTx/>
              <a:buFontTx/>
              <a:buNone/>
              <a:defRPr/>
            </a:pPr>
            <a:r>
              <a:rPr kumimoji="0" lang="zh-CN" altLang="en-US" i="0" u="none" strike="noStrike" kern="1200" cap="none" spc="0" normalizeH="0" baseline="0" noProof="0" dirty="0">
                <a:ln>
                  <a:noFill/>
                </a:ln>
                <a:solidFill>
                  <a:srgbClr val="FEEFAC"/>
                </a:solidFill>
                <a:effectLst/>
                <a:uLnTx/>
                <a:uFillTx/>
                <a:cs typeface="+mn-ea"/>
                <a:sym typeface="+mn-lt"/>
              </a:rPr>
              <a:t>体系和治理能力现代化</a:t>
            </a:r>
          </a:p>
        </p:txBody>
      </p:sp>
      <p:sp>
        <p:nvSpPr>
          <p:cNvPr id="55" name="TextBox 4"/>
          <p:cNvSpPr txBox="1"/>
          <p:nvPr/>
        </p:nvSpPr>
        <p:spPr>
          <a:xfrm>
            <a:off x="7918525" y="3858294"/>
            <a:ext cx="3873500" cy="697230"/>
          </a:xfrm>
          <a:prstGeom prst="rect">
            <a:avLst/>
          </a:prstGeom>
          <a:noFill/>
        </p:spPr>
        <p:txBody>
          <a:bodyPr wrap="none" lIns="108000" tIns="72000" rIns="108000" bIns="72000" rtlCol="0">
            <a:spAutoFit/>
          </a:bodyPr>
          <a:lstStyle/>
          <a:p>
            <a:pPr marL="0" marR="0" lvl="0" indent="0" algn="l" defTabSz="1219200" rtl="0" eaLnBrk="1" fontAlgn="auto" latinLnBrk="0" hangingPunct="1">
              <a:spcBef>
                <a:spcPts val="0"/>
              </a:spcBef>
              <a:spcAft>
                <a:spcPts val="0"/>
              </a:spcAft>
              <a:buClrTx/>
              <a:buSzTx/>
              <a:buFontTx/>
              <a:buNone/>
              <a:defRPr/>
            </a:pPr>
            <a:r>
              <a:rPr kumimoji="0" lang="zh-CN" altLang="en-US" i="0" u="none" strike="noStrike" kern="1200" cap="none" spc="0" normalizeH="0" baseline="0" noProof="0" dirty="0">
                <a:ln>
                  <a:noFill/>
                </a:ln>
                <a:solidFill>
                  <a:srgbClr val="FEEFAC"/>
                </a:solidFill>
                <a:effectLst/>
                <a:uLnTx/>
                <a:uFillTx/>
                <a:cs typeface="+mn-ea"/>
                <a:sym typeface="+mn-lt"/>
              </a:rPr>
              <a:t>坚持全面推进科学立法、严格执法、</a:t>
            </a:r>
          </a:p>
          <a:p>
            <a:pPr marL="0" marR="0" lvl="0" indent="0" algn="l" defTabSz="1219200" rtl="0" eaLnBrk="1" fontAlgn="auto" latinLnBrk="0" hangingPunct="1">
              <a:spcBef>
                <a:spcPts val="0"/>
              </a:spcBef>
              <a:spcAft>
                <a:spcPts val="0"/>
              </a:spcAft>
              <a:buClrTx/>
              <a:buSzTx/>
              <a:buFontTx/>
              <a:buNone/>
              <a:defRPr/>
            </a:pPr>
            <a:r>
              <a:rPr kumimoji="0" lang="zh-CN" altLang="en-US" i="0" u="none" strike="noStrike" kern="1200" cap="none" spc="0" normalizeH="0" baseline="0" noProof="0" dirty="0">
                <a:ln>
                  <a:noFill/>
                </a:ln>
                <a:solidFill>
                  <a:srgbClr val="FEEFAC"/>
                </a:solidFill>
                <a:effectLst/>
                <a:uLnTx/>
                <a:uFillTx/>
                <a:cs typeface="+mn-ea"/>
                <a:sym typeface="+mn-lt"/>
              </a:rPr>
              <a:t>公正司法、全民守法</a:t>
            </a:r>
          </a:p>
        </p:txBody>
      </p:sp>
      <p:sp>
        <p:nvSpPr>
          <p:cNvPr id="62" name="TextBox 4"/>
          <p:cNvSpPr txBox="1"/>
          <p:nvPr/>
        </p:nvSpPr>
        <p:spPr>
          <a:xfrm>
            <a:off x="7659398" y="4701544"/>
            <a:ext cx="3644900" cy="420370"/>
          </a:xfrm>
          <a:prstGeom prst="rect">
            <a:avLst/>
          </a:prstGeom>
          <a:noFill/>
        </p:spPr>
        <p:txBody>
          <a:bodyPr wrap="none" lIns="108000" tIns="72000" rIns="108000" bIns="72000" rtlCol="0">
            <a:spAutoFit/>
          </a:bodyPr>
          <a:lstStyle/>
          <a:p>
            <a:pPr marL="0" marR="0" lvl="0" indent="0" algn="l" defTabSz="1219200" rtl="0" eaLnBrk="1" fontAlgn="auto" latinLnBrk="0" hangingPunct="1">
              <a:spcBef>
                <a:spcPts val="0"/>
              </a:spcBef>
              <a:spcAft>
                <a:spcPts val="0"/>
              </a:spcAft>
              <a:buClrTx/>
              <a:buSzTx/>
              <a:buFontTx/>
              <a:buNone/>
              <a:defRPr/>
            </a:pPr>
            <a:r>
              <a:rPr kumimoji="0" lang="zh-CN" altLang="en-US" i="0" u="none" strike="noStrike" kern="1200" cap="none" spc="0" normalizeH="0" baseline="0" noProof="0" dirty="0">
                <a:ln>
                  <a:noFill/>
                </a:ln>
                <a:solidFill>
                  <a:srgbClr val="FEEFAC"/>
                </a:solidFill>
                <a:effectLst/>
                <a:uLnTx/>
                <a:uFillTx/>
                <a:cs typeface="+mn-ea"/>
                <a:sym typeface="+mn-lt"/>
              </a:rPr>
              <a:t>坚持统筹推进国内法治和涉外法治</a:t>
            </a:r>
          </a:p>
        </p:txBody>
      </p:sp>
      <p:sp>
        <p:nvSpPr>
          <p:cNvPr id="63" name="TextBox 4"/>
          <p:cNvSpPr txBox="1"/>
          <p:nvPr/>
        </p:nvSpPr>
        <p:spPr>
          <a:xfrm>
            <a:off x="7005315" y="5326760"/>
            <a:ext cx="4330700" cy="420370"/>
          </a:xfrm>
          <a:prstGeom prst="rect">
            <a:avLst/>
          </a:prstGeom>
          <a:noFill/>
        </p:spPr>
        <p:txBody>
          <a:bodyPr wrap="none" lIns="108000" tIns="72000" rIns="108000" bIns="72000" rtlCol="0">
            <a:spAutoFit/>
          </a:bodyPr>
          <a:lstStyle/>
          <a:p>
            <a:pPr marL="0" marR="0" lvl="0" indent="0" algn="l" defTabSz="1219200" rtl="0" eaLnBrk="1" fontAlgn="auto" latinLnBrk="0" hangingPunct="1">
              <a:spcBef>
                <a:spcPts val="0"/>
              </a:spcBef>
              <a:spcAft>
                <a:spcPts val="0"/>
              </a:spcAft>
              <a:buClrTx/>
              <a:buSzTx/>
              <a:buFontTx/>
              <a:buNone/>
              <a:defRPr/>
            </a:pPr>
            <a:r>
              <a:rPr kumimoji="0" lang="zh-CN" altLang="en-US" i="0" u="none" strike="noStrike" kern="1200" cap="none" spc="0" normalizeH="0" baseline="0" noProof="0" dirty="0">
                <a:ln>
                  <a:noFill/>
                </a:ln>
                <a:solidFill>
                  <a:srgbClr val="FEEFAC"/>
                </a:solidFill>
                <a:effectLst/>
                <a:uLnTx/>
                <a:uFillTx/>
                <a:cs typeface="+mn-ea"/>
                <a:sym typeface="+mn-lt"/>
              </a:rPr>
              <a:t>坚持建设德才兼备的高素质法治工作队伍</a:t>
            </a:r>
          </a:p>
        </p:txBody>
      </p:sp>
      <p:sp>
        <p:nvSpPr>
          <p:cNvPr id="44" name="文本框 43"/>
          <p:cNvSpPr txBox="1"/>
          <p:nvPr/>
        </p:nvSpPr>
        <p:spPr>
          <a:xfrm>
            <a:off x="1301115" y="2473960"/>
            <a:ext cx="3648710" cy="368300"/>
          </a:xfrm>
          <a:prstGeom prst="rect">
            <a:avLst/>
          </a:prstGeom>
          <a:noFill/>
        </p:spPr>
        <p:txBody>
          <a:bodyPr wrap="square" rtlCol="0">
            <a:spAutoFit/>
          </a:bodyPr>
          <a:lstStyle/>
          <a:p>
            <a:r>
              <a:rPr lang="zh-CN" altLang="en-US" noProof="0" dirty="0">
                <a:ln>
                  <a:noFill/>
                </a:ln>
                <a:solidFill>
                  <a:srgbClr val="FEEFAC"/>
                </a:solidFill>
                <a:effectLst/>
                <a:uLnTx/>
                <a:uFillTx/>
                <a:cs typeface="+mn-ea"/>
              </a:rPr>
              <a:t>坚持中国特色社会主义法治道路</a:t>
            </a:r>
          </a:p>
        </p:txBody>
      </p:sp>
      <p:sp>
        <p:nvSpPr>
          <p:cNvPr id="45" name="文本框 44"/>
          <p:cNvSpPr txBox="1"/>
          <p:nvPr/>
        </p:nvSpPr>
        <p:spPr>
          <a:xfrm>
            <a:off x="7611110" y="2473960"/>
            <a:ext cx="2872740" cy="368300"/>
          </a:xfrm>
          <a:prstGeom prst="rect">
            <a:avLst/>
          </a:prstGeom>
          <a:noFill/>
        </p:spPr>
        <p:txBody>
          <a:bodyPr wrap="square" rtlCol="0">
            <a:spAutoFit/>
          </a:bodyPr>
          <a:lstStyle/>
          <a:p>
            <a:r>
              <a:rPr lang="zh-CN" altLang="en-US" noProof="0" dirty="0">
                <a:ln>
                  <a:noFill/>
                </a:ln>
                <a:solidFill>
                  <a:srgbClr val="FEEFAC"/>
                </a:solidFill>
                <a:effectLst/>
                <a:uLnTx/>
                <a:uFillTx/>
                <a:cs typeface="+mn-ea"/>
              </a:rPr>
              <a:t>坚持依宪治国、依宪执政</a:t>
            </a:r>
          </a:p>
        </p:txBody>
      </p:sp>
      <p:sp>
        <p:nvSpPr>
          <p:cNvPr id="77" name="文本框 76"/>
          <p:cNvSpPr txBox="1"/>
          <p:nvPr/>
        </p:nvSpPr>
        <p:spPr>
          <a:xfrm>
            <a:off x="358140" y="5379085"/>
            <a:ext cx="5165725" cy="368300"/>
          </a:xfrm>
          <a:prstGeom prst="rect">
            <a:avLst/>
          </a:prstGeom>
          <a:noFill/>
        </p:spPr>
        <p:txBody>
          <a:bodyPr wrap="square" rtlCol="0">
            <a:spAutoFit/>
          </a:bodyPr>
          <a:lstStyle/>
          <a:p>
            <a:pPr lvl="2" algn="l">
              <a:spcBef>
                <a:spcPts val="700"/>
              </a:spcBef>
              <a:spcAft>
                <a:spcPts val="0"/>
              </a:spcAft>
              <a:buClrTx/>
              <a:buSzTx/>
              <a:buNone/>
            </a:pPr>
            <a:r>
              <a:rPr lang="zh-CN" altLang="en-US" noProof="0" dirty="0">
                <a:ln>
                  <a:noFill/>
                </a:ln>
                <a:solidFill>
                  <a:srgbClr val="FEEFAC"/>
                </a:solidFill>
                <a:effectLst/>
                <a:uLnTx/>
                <a:uFillTx/>
                <a:cs typeface="+mn-ea"/>
              </a:rPr>
              <a:t>坚持抓住领导干部这个</a:t>
            </a:r>
            <a:r>
              <a:rPr lang="en-US" altLang="zh-CN" noProof="0" dirty="0">
                <a:ln>
                  <a:noFill/>
                </a:ln>
                <a:solidFill>
                  <a:srgbClr val="FEEFAC"/>
                </a:solidFill>
                <a:effectLst/>
                <a:uLnTx/>
                <a:uFillTx/>
                <a:cs typeface="+mn-ea"/>
              </a:rPr>
              <a:t>“</a:t>
            </a:r>
            <a:r>
              <a:rPr lang="zh-CN" altLang="en-US" noProof="0" dirty="0">
                <a:ln>
                  <a:noFill/>
                </a:ln>
                <a:solidFill>
                  <a:srgbClr val="FEEFAC"/>
                </a:solidFill>
                <a:effectLst/>
                <a:uLnTx/>
                <a:uFillTx/>
                <a:cs typeface="+mn-ea"/>
              </a:rPr>
              <a:t>关键少数</a:t>
            </a:r>
            <a:r>
              <a:rPr lang="en-US" altLang="zh-CN" noProof="0" dirty="0">
                <a:ln>
                  <a:noFill/>
                </a:ln>
                <a:solidFill>
                  <a:srgbClr val="FEEFAC"/>
                </a:solidFill>
                <a:effectLst/>
                <a:uLnTx/>
                <a:uFillTx/>
                <a:cs typeface="+mn-ea"/>
              </a:rPr>
              <a:t>”</a:t>
            </a:r>
          </a:p>
        </p:txBody>
      </p:sp>
      <p:pic>
        <p:nvPicPr>
          <p:cNvPr id="80" name="图片 79" descr="图片1"/>
          <p:cNvPicPr>
            <a:picLocks noChangeAspect="1"/>
          </p:cNvPicPr>
          <p:nvPr/>
        </p:nvPicPr>
        <p:blipFill>
          <a:blip r:embed="rId5"/>
          <a:stretch>
            <a:fillRect/>
          </a:stretch>
        </p:blipFill>
        <p:spPr>
          <a:xfrm>
            <a:off x="76200" y="81280"/>
            <a:ext cx="1214755" cy="10693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 accel="81000" fill="hold" nodeType="withEffect" p14:presetBounceEnd="48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48000">
                                          <p:cBhvr additive="base">
                                            <p:cTn id="15" dur="1000" fill="hold"/>
                                            <p:tgtEl>
                                              <p:spTgt spid="29"/>
                                            </p:tgtEl>
                                            <p:attrNameLst>
                                              <p:attrName>ppt_x</p:attrName>
                                            </p:attrNameLst>
                                          </p:cBhvr>
                                          <p:tavLst>
                                            <p:tav tm="0">
                                              <p:val>
                                                <p:strVal val="#ppt_x"/>
                                              </p:val>
                                            </p:tav>
                                            <p:tav tm="100000">
                                              <p:val>
                                                <p:strVal val="#ppt_x"/>
                                              </p:val>
                                            </p:tav>
                                          </p:tavLst>
                                        </p:anim>
                                        <p:anim calcmode="lin" valueType="num" p14:bounceEnd="48000">
                                          <p:cBhvr additive="base">
                                            <p:cTn id="16" dur="10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1" accel="81000" fill="hold" nodeType="withEffect" p14:presetBounceEnd="48000">
                                      <p:stCondLst>
                                        <p:cond delay="100"/>
                                      </p:stCondLst>
                                      <p:childTnLst>
                                        <p:set>
                                          <p:cBhvr>
                                            <p:cTn id="18" dur="1" fill="hold">
                                              <p:stCondLst>
                                                <p:cond delay="0"/>
                                              </p:stCondLst>
                                            </p:cTn>
                                            <p:tgtEl>
                                              <p:spTgt spid="25"/>
                                            </p:tgtEl>
                                            <p:attrNameLst>
                                              <p:attrName>style.visibility</p:attrName>
                                            </p:attrNameLst>
                                          </p:cBhvr>
                                          <p:to>
                                            <p:strVal val="visible"/>
                                          </p:to>
                                        </p:set>
                                        <p:anim calcmode="lin" valueType="num" p14:bounceEnd="48000">
                                          <p:cBhvr additive="base">
                                            <p:cTn id="19" dur="1000" fill="hold"/>
                                            <p:tgtEl>
                                              <p:spTgt spid="25"/>
                                            </p:tgtEl>
                                            <p:attrNameLst>
                                              <p:attrName>ppt_x</p:attrName>
                                            </p:attrNameLst>
                                          </p:cBhvr>
                                          <p:tavLst>
                                            <p:tav tm="0">
                                              <p:val>
                                                <p:strVal val="#ppt_x"/>
                                              </p:val>
                                            </p:tav>
                                            <p:tav tm="100000">
                                              <p:val>
                                                <p:strVal val="#ppt_x"/>
                                              </p:val>
                                            </p:tav>
                                          </p:tavLst>
                                        </p:anim>
                                        <p:anim calcmode="lin" valueType="num" p14:bounceEnd="48000">
                                          <p:cBhvr additive="base">
                                            <p:cTn id="20" dur="1000" fill="hold"/>
                                            <p:tgtEl>
                                              <p:spTgt spid="25"/>
                                            </p:tgtEl>
                                            <p:attrNameLst>
                                              <p:attrName>ppt_y</p:attrName>
                                            </p:attrNameLst>
                                          </p:cBhvr>
                                          <p:tavLst>
                                            <p:tav tm="0">
                                              <p:val>
                                                <p:strVal val="0-#ppt_h/2"/>
                                              </p:val>
                                            </p:tav>
                                            <p:tav tm="100000">
                                              <p:val>
                                                <p:strVal val="#ppt_y"/>
                                              </p:val>
                                            </p:tav>
                                          </p:tavLst>
                                        </p:anim>
                                      </p:childTnLst>
                                    </p:cTn>
                                  </p:par>
                                  <p:par>
                                    <p:cTn id="21" presetID="2" presetClass="entr" presetSubtype="1" accel="81000" fill="hold" nodeType="withEffect" p14:presetBounceEnd="48000">
                                      <p:stCondLst>
                                        <p:cond delay="200"/>
                                      </p:stCondLst>
                                      <p:childTnLst>
                                        <p:set>
                                          <p:cBhvr>
                                            <p:cTn id="22" dur="1" fill="hold">
                                              <p:stCondLst>
                                                <p:cond delay="0"/>
                                              </p:stCondLst>
                                            </p:cTn>
                                            <p:tgtEl>
                                              <p:spTgt spid="21"/>
                                            </p:tgtEl>
                                            <p:attrNameLst>
                                              <p:attrName>style.visibility</p:attrName>
                                            </p:attrNameLst>
                                          </p:cBhvr>
                                          <p:to>
                                            <p:strVal val="visible"/>
                                          </p:to>
                                        </p:set>
                                        <p:anim calcmode="lin" valueType="num" p14:bounceEnd="48000">
                                          <p:cBhvr additive="base">
                                            <p:cTn id="23" dur="1000" fill="hold"/>
                                            <p:tgtEl>
                                              <p:spTgt spid="21"/>
                                            </p:tgtEl>
                                            <p:attrNameLst>
                                              <p:attrName>ppt_x</p:attrName>
                                            </p:attrNameLst>
                                          </p:cBhvr>
                                          <p:tavLst>
                                            <p:tav tm="0">
                                              <p:val>
                                                <p:strVal val="#ppt_x"/>
                                              </p:val>
                                            </p:tav>
                                            <p:tav tm="100000">
                                              <p:val>
                                                <p:strVal val="#ppt_x"/>
                                              </p:val>
                                            </p:tav>
                                          </p:tavLst>
                                        </p:anim>
                                        <p:anim calcmode="lin" valueType="num" p14:bounceEnd="48000">
                                          <p:cBhvr additive="base">
                                            <p:cTn id="24" dur="1000" fill="hold"/>
                                            <p:tgtEl>
                                              <p:spTgt spid="21"/>
                                            </p:tgtEl>
                                            <p:attrNameLst>
                                              <p:attrName>ppt_y</p:attrName>
                                            </p:attrNameLst>
                                          </p:cBhvr>
                                          <p:tavLst>
                                            <p:tav tm="0">
                                              <p:val>
                                                <p:strVal val="0-#ppt_h/2"/>
                                              </p:val>
                                            </p:tav>
                                            <p:tav tm="100000">
                                              <p:val>
                                                <p:strVal val="#ppt_y"/>
                                              </p:val>
                                            </p:tav>
                                          </p:tavLst>
                                        </p:anim>
                                      </p:childTnLst>
                                    </p:cTn>
                                  </p:par>
                                  <p:par>
                                    <p:cTn id="25" presetID="2" presetClass="entr" presetSubtype="1" accel="81000" fill="hold" nodeType="withEffect" p14:presetBounceEnd="48000">
                                      <p:stCondLst>
                                        <p:cond delay="300"/>
                                      </p:stCondLst>
                                      <p:childTnLst>
                                        <p:set>
                                          <p:cBhvr>
                                            <p:cTn id="26" dur="1" fill="hold">
                                              <p:stCondLst>
                                                <p:cond delay="0"/>
                                              </p:stCondLst>
                                            </p:cTn>
                                            <p:tgtEl>
                                              <p:spTgt spid="17"/>
                                            </p:tgtEl>
                                            <p:attrNameLst>
                                              <p:attrName>style.visibility</p:attrName>
                                            </p:attrNameLst>
                                          </p:cBhvr>
                                          <p:to>
                                            <p:strVal val="visible"/>
                                          </p:to>
                                        </p:set>
                                        <p:anim calcmode="lin" valueType="num" p14:bounceEnd="4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48000">
                                          <p:cBhvr additive="base">
                                            <p:cTn id="28" dur="1000" fill="hold"/>
                                            <p:tgtEl>
                                              <p:spTgt spid="17"/>
                                            </p:tgtEl>
                                            <p:attrNameLst>
                                              <p:attrName>ppt_y</p:attrName>
                                            </p:attrNameLst>
                                          </p:cBhvr>
                                          <p:tavLst>
                                            <p:tav tm="0">
                                              <p:val>
                                                <p:strVal val="0-#ppt_h/2"/>
                                              </p:val>
                                            </p:tav>
                                            <p:tav tm="100000">
                                              <p:val>
                                                <p:strVal val="#ppt_y"/>
                                              </p:val>
                                            </p:tav>
                                          </p:tavLst>
                                        </p:anim>
                                      </p:childTnLst>
                                    </p:cTn>
                                  </p:par>
                                  <p:par>
                                    <p:cTn id="29" presetID="2" presetClass="entr" presetSubtype="1" accel="81000" fill="hold" nodeType="withEffect" p14:presetBounceEnd="48000">
                                      <p:stCondLst>
                                        <p:cond delay="400"/>
                                      </p:stCondLst>
                                      <p:childTnLst>
                                        <p:set>
                                          <p:cBhvr>
                                            <p:cTn id="30" dur="1" fill="hold">
                                              <p:stCondLst>
                                                <p:cond delay="0"/>
                                              </p:stCondLst>
                                            </p:cTn>
                                            <p:tgtEl>
                                              <p:spTgt spid="13"/>
                                            </p:tgtEl>
                                            <p:attrNameLst>
                                              <p:attrName>style.visibility</p:attrName>
                                            </p:attrNameLst>
                                          </p:cBhvr>
                                          <p:to>
                                            <p:strVal val="visible"/>
                                          </p:to>
                                        </p:set>
                                        <p:anim calcmode="lin" valueType="num" p14:bounceEnd="48000">
                                          <p:cBhvr additive="base">
                                            <p:cTn id="31" dur="1000" fill="hold"/>
                                            <p:tgtEl>
                                              <p:spTgt spid="13"/>
                                            </p:tgtEl>
                                            <p:attrNameLst>
                                              <p:attrName>ppt_x</p:attrName>
                                            </p:attrNameLst>
                                          </p:cBhvr>
                                          <p:tavLst>
                                            <p:tav tm="0">
                                              <p:val>
                                                <p:strVal val="#ppt_x"/>
                                              </p:val>
                                            </p:tav>
                                            <p:tav tm="100000">
                                              <p:val>
                                                <p:strVal val="#ppt_x"/>
                                              </p:val>
                                            </p:tav>
                                          </p:tavLst>
                                        </p:anim>
                                        <p:anim calcmode="lin" valueType="num" p14:bounceEnd="48000">
                                          <p:cBhvr additive="base">
                                            <p:cTn id="32" dur="10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accel="81000" fill="hold" nodeType="withEffect" p14:presetBounceEnd="48000">
                                      <p:stCondLst>
                                        <p:cond delay="500"/>
                                      </p:stCondLst>
                                      <p:childTnLst>
                                        <p:set>
                                          <p:cBhvr>
                                            <p:cTn id="34" dur="1" fill="hold">
                                              <p:stCondLst>
                                                <p:cond delay="0"/>
                                              </p:stCondLst>
                                            </p:cTn>
                                            <p:tgtEl>
                                              <p:spTgt spid="9"/>
                                            </p:tgtEl>
                                            <p:attrNameLst>
                                              <p:attrName>style.visibility</p:attrName>
                                            </p:attrNameLst>
                                          </p:cBhvr>
                                          <p:to>
                                            <p:strVal val="visible"/>
                                          </p:to>
                                        </p:set>
                                        <p:anim calcmode="lin" valueType="num" p14:bounceEnd="48000">
                                          <p:cBhvr additive="base">
                                            <p:cTn id="35" dur="1000" fill="hold"/>
                                            <p:tgtEl>
                                              <p:spTgt spid="9"/>
                                            </p:tgtEl>
                                            <p:attrNameLst>
                                              <p:attrName>ppt_x</p:attrName>
                                            </p:attrNameLst>
                                          </p:cBhvr>
                                          <p:tavLst>
                                            <p:tav tm="0">
                                              <p:val>
                                                <p:strVal val="#ppt_x"/>
                                              </p:val>
                                            </p:tav>
                                            <p:tav tm="100000">
                                              <p:val>
                                                <p:strVal val="#ppt_x"/>
                                              </p:val>
                                            </p:tav>
                                          </p:tavLst>
                                        </p:anim>
                                        <p:anim calcmode="lin" valueType="num" p14:bounceEnd="48000">
                                          <p:cBhvr additive="base">
                                            <p:cTn id="36" dur="1000" fill="hold"/>
                                            <p:tgtEl>
                                              <p:spTgt spid="9"/>
                                            </p:tgtEl>
                                            <p:attrNameLst>
                                              <p:attrName>ppt_y</p:attrName>
                                            </p:attrNameLst>
                                          </p:cBhvr>
                                          <p:tavLst>
                                            <p:tav tm="0">
                                              <p:val>
                                                <p:strVal val="0-#ppt_h/2"/>
                                              </p:val>
                                            </p:tav>
                                            <p:tav tm="100000">
                                              <p:val>
                                                <p:strVal val="#ppt_y"/>
                                              </p:val>
                                            </p:tav>
                                          </p:tavLst>
                                        </p:anim>
                                      </p:childTnLst>
                                    </p:cTn>
                                  </p:par>
                                  <p:par>
                                    <p:cTn id="37" presetID="2" presetClass="entr" presetSubtype="1" accel="81000" fill="hold" nodeType="withEffect" p14:presetBounceEnd="48000">
                                      <p:stCondLst>
                                        <p:cond delay="600"/>
                                      </p:stCondLst>
                                      <p:childTnLst>
                                        <p:set>
                                          <p:cBhvr>
                                            <p:cTn id="38" dur="1" fill="hold">
                                              <p:stCondLst>
                                                <p:cond delay="0"/>
                                              </p:stCondLst>
                                            </p:cTn>
                                            <p:tgtEl>
                                              <p:spTgt spid="5"/>
                                            </p:tgtEl>
                                            <p:attrNameLst>
                                              <p:attrName>style.visibility</p:attrName>
                                            </p:attrNameLst>
                                          </p:cBhvr>
                                          <p:to>
                                            <p:strVal val="visible"/>
                                          </p:to>
                                        </p:set>
                                        <p:anim calcmode="lin" valueType="num" p14:bounceEnd="48000">
                                          <p:cBhvr additive="base">
                                            <p:cTn id="39" dur="1000" fill="hold"/>
                                            <p:tgtEl>
                                              <p:spTgt spid="5"/>
                                            </p:tgtEl>
                                            <p:attrNameLst>
                                              <p:attrName>ppt_x</p:attrName>
                                            </p:attrNameLst>
                                          </p:cBhvr>
                                          <p:tavLst>
                                            <p:tav tm="0">
                                              <p:val>
                                                <p:strVal val="#ppt_x"/>
                                              </p:val>
                                            </p:tav>
                                            <p:tav tm="100000">
                                              <p:val>
                                                <p:strVal val="#ppt_x"/>
                                              </p:val>
                                            </p:tav>
                                          </p:tavLst>
                                        </p:anim>
                                        <p:anim calcmode="lin" valueType="num" p14:bounceEnd="48000">
                                          <p:cBhvr additive="base">
                                            <p:cTn id="40" dur="1000" fill="hold"/>
                                            <p:tgtEl>
                                              <p:spTgt spid="5"/>
                                            </p:tgtEl>
                                            <p:attrNameLst>
                                              <p:attrName>ppt_y</p:attrName>
                                            </p:attrNameLst>
                                          </p:cBhvr>
                                          <p:tavLst>
                                            <p:tav tm="0">
                                              <p:val>
                                                <p:strVal val="0-#ppt_h/2"/>
                                              </p:val>
                                            </p:tav>
                                            <p:tav tm="100000">
                                              <p:val>
                                                <p:strVal val="#ppt_y"/>
                                              </p:val>
                                            </p:tav>
                                          </p:tavLst>
                                        </p:anim>
                                      </p:childTnLst>
                                    </p:cTn>
                                  </p:par>
                                  <p:par>
                                    <p:cTn id="41" presetID="2" presetClass="entr" presetSubtype="1" accel="81000" fill="hold" nodeType="withEffect" p14:presetBounceEnd="48000">
                                      <p:stCondLst>
                                        <p:cond delay="700"/>
                                      </p:stCondLst>
                                      <p:childTnLst>
                                        <p:set>
                                          <p:cBhvr>
                                            <p:cTn id="42" dur="1" fill="hold">
                                              <p:stCondLst>
                                                <p:cond delay="0"/>
                                              </p:stCondLst>
                                            </p:cTn>
                                            <p:tgtEl>
                                              <p:spTgt spid="33"/>
                                            </p:tgtEl>
                                            <p:attrNameLst>
                                              <p:attrName>style.visibility</p:attrName>
                                            </p:attrNameLst>
                                          </p:cBhvr>
                                          <p:to>
                                            <p:strVal val="visible"/>
                                          </p:to>
                                        </p:set>
                                        <p:anim calcmode="lin" valueType="num" p14:bounceEnd="48000">
                                          <p:cBhvr additive="base">
                                            <p:cTn id="43" dur="1000" fill="hold"/>
                                            <p:tgtEl>
                                              <p:spTgt spid="33"/>
                                            </p:tgtEl>
                                            <p:attrNameLst>
                                              <p:attrName>ppt_x</p:attrName>
                                            </p:attrNameLst>
                                          </p:cBhvr>
                                          <p:tavLst>
                                            <p:tav tm="0">
                                              <p:val>
                                                <p:strVal val="#ppt_x"/>
                                              </p:val>
                                            </p:tav>
                                            <p:tav tm="100000">
                                              <p:val>
                                                <p:strVal val="#ppt_x"/>
                                              </p:val>
                                            </p:tav>
                                          </p:tavLst>
                                        </p:anim>
                                        <p:anim calcmode="lin" valueType="num" p14:bounceEnd="48000">
                                          <p:cBhvr additive="base">
                                            <p:cTn id="44" dur="1000" fill="hold"/>
                                            <p:tgtEl>
                                              <p:spTgt spid="33"/>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ppt_x"/>
                                              </p:val>
                                            </p:tav>
                                            <p:tav tm="100000">
                                              <p:val>
                                                <p:strVal val="#ppt_x"/>
                                              </p:val>
                                            </p:tav>
                                          </p:tavLst>
                                        </p:anim>
                                        <p:anim calcmode="lin" valueType="num">
                                          <p:cBhvr additive="base">
                                            <p:cTn id="48" dur="500" fill="hold"/>
                                            <p:tgtEl>
                                              <p:spTgt spid="4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ppt_x"/>
                                              </p:val>
                                            </p:tav>
                                            <p:tav tm="100000">
                                              <p:val>
                                                <p:strVal val="#ppt_x"/>
                                              </p:val>
                                            </p:tav>
                                          </p:tavLst>
                                        </p:anim>
                                        <p:anim calcmode="lin" valueType="num">
                                          <p:cBhvr additive="base">
                                            <p:cTn id="64" dur="500" fill="hold"/>
                                            <p:tgtEl>
                                              <p:spTgt spid="4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additive="base">
                                            <p:cTn id="67" dur="500" fill="hold"/>
                                            <p:tgtEl>
                                              <p:spTgt spid="51"/>
                                            </p:tgtEl>
                                            <p:attrNameLst>
                                              <p:attrName>ppt_x</p:attrName>
                                            </p:attrNameLst>
                                          </p:cBhvr>
                                          <p:tavLst>
                                            <p:tav tm="0">
                                              <p:val>
                                                <p:strVal val="#ppt_x"/>
                                              </p:val>
                                            </p:tav>
                                            <p:tav tm="100000">
                                              <p:val>
                                                <p:strVal val="#ppt_x"/>
                                              </p:val>
                                            </p:tav>
                                          </p:tavLst>
                                        </p:anim>
                                        <p:anim calcmode="lin" valueType="num">
                                          <p:cBhvr additive="base">
                                            <p:cTn id="68" dur="500" fill="hold"/>
                                            <p:tgtEl>
                                              <p:spTgt spid="5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ppt_x"/>
                                              </p:val>
                                            </p:tav>
                                            <p:tav tm="100000">
                                              <p:val>
                                                <p:strVal val="#ppt_x"/>
                                              </p:val>
                                            </p:tav>
                                          </p:tavLst>
                                        </p:anim>
                                        <p:anim calcmode="lin" valueType="num">
                                          <p:cBhvr additive="base">
                                            <p:cTn id="72" dur="500" fill="hold"/>
                                            <p:tgtEl>
                                              <p:spTgt spid="5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ppt_x"/>
                                              </p:val>
                                            </p:tav>
                                            <p:tav tm="100000">
                                              <p:val>
                                                <p:strVal val="#ppt_x"/>
                                              </p:val>
                                            </p:tav>
                                          </p:tavLst>
                                        </p:anim>
                                        <p:anim calcmode="lin" valueType="num">
                                          <p:cBhvr additive="base">
                                            <p:cTn id="76" dur="500" fill="hold"/>
                                            <p:tgtEl>
                                              <p:spTgt spid="5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additive="base">
                                            <p:cTn id="79" dur="500" fill="hold"/>
                                            <p:tgtEl>
                                              <p:spTgt spid="62"/>
                                            </p:tgtEl>
                                            <p:attrNameLst>
                                              <p:attrName>ppt_x</p:attrName>
                                            </p:attrNameLst>
                                          </p:cBhvr>
                                          <p:tavLst>
                                            <p:tav tm="0">
                                              <p:val>
                                                <p:strVal val="#ppt_x"/>
                                              </p:val>
                                            </p:tav>
                                            <p:tav tm="100000">
                                              <p:val>
                                                <p:strVal val="#ppt_x"/>
                                              </p:val>
                                            </p:tav>
                                          </p:tavLst>
                                        </p:anim>
                                        <p:anim calcmode="lin" valueType="num">
                                          <p:cBhvr additive="base">
                                            <p:cTn id="80" dur="500" fill="hold"/>
                                            <p:tgtEl>
                                              <p:spTgt spid="6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additive="base">
                                            <p:cTn id="83" dur="500" fill="hold"/>
                                            <p:tgtEl>
                                              <p:spTgt spid="63"/>
                                            </p:tgtEl>
                                            <p:attrNameLst>
                                              <p:attrName>ppt_x</p:attrName>
                                            </p:attrNameLst>
                                          </p:cBhvr>
                                          <p:tavLst>
                                            <p:tav tm="0">
                                              <p:val>
                                                <p:strVal val="#ppt_x"/>
                                              </p:val>
                                            </p:tav>
                                            <p:tav tm="100000">
                                              <p:val>
                                                <p:strVal val="#ppt_x"/>
                                              </p:val>
                                            </p:tav>
                                          </p:tavLst>
                                        </p:anim>
                                        <p:anim calcmode="lin" valueType="num">
                                          <p:cBhvr additive="base">
                                            <p:cTn id="8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 grpId="0" bldLvl="0" animBg="1"/>
          <p:bldP spid="42" grpId="0" bldLvl="0" animBg="1"/>
          <p:bldP spid="46" grpId="0"/>
          <p:bldP spid="47" grpId="0"/>
          <p:bldP spid="51" grpId="0"/>
          <p:bldP spid="54" grpId="0"/>
          <p:bldP spid="55" grpId="0"/>
          <p:bldP spid="62"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 accel="8100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ppt_x"/>
                                              </p:val>
                                            </p:tav>
                                            <p:tav tm="100000">
                                              <p:val>
                                                <p:strVal val="#ppt_x"/>
                                              </p:val>
                                            </p:tav>
                                          </p:tavLst>
                                        </p:anim>
                                        <p:anim calcmode="lin" valueType="num">
                                          <p:cBhvr additive="base">
                                            <p:cTn id="16" dur="10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1" accel="81000" fill="hold" nodeType="withEffect">
                                      <p:stCondLst>
                                        <p:cond delay="1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ppt_x"/>
                                              </p:val>
                                            </p:tav>
                                            <p:tav tm="100000">
                                              <p:val>
                                                <p:strVal val="#ppt_x"/>
                                              </p:val>
                                            </p:tav>
                                          </p:tavLst>
                                        </p:anim>
                                        <p:anim calcmode="lin" valueType="num">
                                          <p:cBhvr additive="base">
                                            <p:cTn id="20" dur="1000" fill="hold"/>
                                            <p:tgtEl>
                                              <p:spTgt spid="25"/>
                                            </p:tgtEl>
                                            <p:attrNameLst>
                                              <p:attrName>ppt_y</p:attrName>
                                            </p:attrNameLst>
                                          </p:cBhvr>
                                          <p:tavLst>
                                            <p:tav tm="0">
                                              <p:val>
                                                <p:strVal val="0-#ppt_h/2"/>
                                              </p:val>
                                            </p:tav>
                                            <p:tav tm="100000">
                                              <p:val>
                                                <p:strVal val="#ppt_y"/>
                                              </p:val>
                                            </p:tav>
                                          </p:tavLst>
                                        </p:anim>
                                      </p:childTnLst>
                                    </p:cTn>
                                  </p:par>
                                  <p:par>
                                    <p:cTn id="21" presetID="2" presetClass="entr" presetSubtype="1" accel="81000" fill="hold" nodeType="withEffect">
                                      <p:stCondLst>
                                        <p:cond delay="2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ppt_x"/>
                                              </p:val>
                                            </p:tav>
                                            <p:tav tm="100000">
                                              <p:val>
                                                <p:strVal val="#ppt_x"/>
                                              </p:val>
                                            </p:tav>
                                          </p:tavLst>
                                        </p:anim>
                                        <p:anim calcmode="lin" valueType="num">
                                          <p:cBhvr additive="base">
                                            <p:cTn id="24" dur="1000" fill="hold"/>
                                            <p:tgtEl>
                                              <p:spTgt spid="21"/>
                                            </p:tgtEl>
                                            <p:attrNameLst>
                                              <p:attrName>ppt_y</p:attrName>
                                            </p:attrNameLst>
                                          </p:cBhvr>
                                          <p:tavLst>
                                            <p:tav tm="0">
                                              <p:val>
                                                <p:strVal val="0-#ppt_h/2"/>
                                              </p:val>
                                            </p:tav>
                                            <p:tav tm="100000">
                                              <p:val>
                                                <p:strVal val="#ppt_y"/>
                                              </p:val>
                                            </p:tav>
                                          </p:tavLst>
                                        </p:anim>
                                      </p:childTnLst>
                                    </p:cTn>
                                  </p:par>
                                  <p:par>
                                    <p:cTn id="25" presetID="2" presetClass="entr" presetSubtype="1" accel="81000" fill="hold" nodeType="withEffect">
                                      <p:stCondLst>
                                        <p:cond delay="3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0-#ppt_h/2"/>
                                              </p:val>
                                            </p:tav>
                                            <p:tav tm="100000">
                                              <p:val>
                                                <p:strVal val="#ppt_y"/>
                                              </p:val>
                                            </p:tav>
                                          </p:tavLst>
                                        </p:anim>
                                      </p:childTnLst>
                                    </p:cTn>
                                  </p:par>
                                  <p:par>
                                    <p:cTn id="29" presetID="2" presetClass="entr" presetSubtype="1" accel="81000" fill="hold" nodeType="withEffect">
                                      <p:stCondLst>
                                        <p:cond delay="4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accel="81000" fill="hold" nodeType="withEffect">
                                      <p:stCondLst>
                                        <p:cond delay="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000" fill="hold"/>
                                            <p:tgtEl>
                                              <p:spTgt spid="9"/>
                                            </p:tgtEl>
                                            <p:attrNameLst>
                                              <p:attrName>ppt_x</p:attrName>
                                            </p:attrNameLst>
                                          </p:cBhvr>
                                          <p:tavLst>
                                            <p:tav tm="0">
                                              <p:val>
                                                <p:strVal val="#ppt_x"/>
                                              </p:val>
                                            </p:tav>
                                            <p:tav tm="100000">
                                              <p:val>
                                                <p:strVal val="#ppt_x"/>
                                              </p:val>
                                            </p:tav>
                                          </p:tavLst>
                                        </p:anim>
                                        <p:anim calcmode="lin" valueType="num">
                                          <p:cBhvr additive="base">
                                            <p:cTn id="36" dur="1000" fill="hold"/>
                                            <p:tgtEl>
                                              <p:spTgt spid="9"/>
                                            </p:tgtEl>
                                            <p:attrNameLst>
                                              <p:attrName>ppt_y</p:attrName>
                                            </p:attrNameLst>
                                          </p:cBhvr>
                                          <p:tavLst>
                                            <p:tav tm="0">
                                              <p:val>
                                                <p:strVal val="0-#ppt_h/2"/>
                                              </p:val>
                                            </p:tav>
                                            <p:tav tm="100000">
                                              <p:val>
                                                <p:strVal val="#ppt_y"/>
                                              </p:val>
                                            </p:tav>
                                          </p:tavLst>
                                        </p:anim>
                                      </p:childTnLst>
                                    </p:cTn>
                                  </p:par>
                                  <p:par>
                                    <p:cTn id="37" presetID="2" presetClass="entr" presetSubtype="1" accel="81000" fill="hold" nodeType="withEffect">
                                      <p:stCondLst>
                                        <p:cond delay="6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ppt_x"/>
                                              </p:val>
                                            </p:tav>
                                            <p:tav tm="100000">
                                              <p:val>
                                                <p:strVal val="#ppt_x"/>
                                              </p:val>
                                            </p:tav>
                                          </p:tavLst>
                                        </p:anim>
                                        <p:anim calcmode="lin" valueType="num">
                                          <p:cBhvr additive="base">
                                            <p:cTn id="40" dur="1000" fill="hold"/>
                                            <p:tgtEl>
                                              <p:spTgt spid="5"/>
                                            </p:tgtEl>
                                            <p:attrNameLst>
                                              <p:attrName>ppt_y</p:attrName>
                                            </p:attrNameLst>
                                          </p:cBhvr>
                                          <p:tavLst>
                                            <p:tav tm="0">
                                              <p:val>
                                                <p:strVal val="0-#ppt_h/2"/>
                                              </p:val>
                                            </p:tav>
                                            <p:tav tm="100000">
                                              <p:val>
                                                <p:strVal val="#ppt_y"/>
                                              </p:val>
                                            </p:tav>
                                          </p:tavLst>
                                        </p:anim>
                                      </p:childTnLst>
                                    </p:cTn>
                                  </p:par>
                                  <p:par>
                                    <p:cTn id="41" presetID="2" presetClass="entr" presetSubtype="1" accel="81000" fill="hold" nodeType="withEffect">
                                      <p:stCondLst>
                                        <p:cond delay="70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1000" fill="hold"/>
                                            <p:tgtEl>
                                              <p:spTgt spid="33"/>
                                            </p:tgtEl>
                                            <p:attrNameLst>
                                              <p:attrName>ppt_x</p:attrName>
                                            </p:attrNameLst>
                                          </p:cBhvr>
                                          <p:tavLst>
                                            <p:tav tm="0">
                                              <p:val>
                                                <p:strVal val="#ppt_x"/>
                                              </p:val>
                                            </p:tav>
                                            <p:tav tm="100000">
                                              <p:val>
                                                <p:strVal val="#ppt_x"/>
                                              </p:val>
                                            </p:tav>
                                          </p:tavLst>
                                        </p:anim>
                                        <p:anim calcmode="lin" valueType="num">
                                          <p:cBhvr additive="base">
                                            <p:cTn id="44" dur="1000" fill="hold"/>
                                            <p:tgtEl>
                                              <p:spTgt spid="33"/>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ppt_x"/>
                                              </p:val>
                                            </p:tav>
                                            <p:tav tm="100000">
                                              <p:val>
                                                <p:strVal val="#ppt_x"/>
                                              </p:val>
                                            </p:tav>
                                          </p:tavLst>
                                        </p:anim>
                                        <p:anim calcmode="lin" valueType="num">
                                          <p:cBhvr additive="base">
                                            <p:cTn id="48" dur="500" fill="hold"/>
                                            <p:tgtEl>
                                              <p:spTgt spid="4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ppt_x"/>
                                              </p:val>
                                            </p:tav>
                                            <p:tav tm="100000">
                                              <p:val>
                                                <p:strVal val="#ppt_x"/>
                                              </p:val>
                                            </p:tav>
                                          </p:tavLst>
                                        </p:anim>
                                        <p:anim calcmode="lin" valueType="num">
                                          <p:cBhvr additive="base">
                                            <p:cTn id="64" dur="500" fill="hold"/>
                                            <p:tgtEl>
                                              <p:spTgt spid="4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additive="base">
                                            <p:cTn id="67" dur="500" fill="hold"/>
                                            <p:tgtEl>
                                              <p:spTgt spid="51"/>
                                            </p:tgtEl>
                                            <p:attrNameLst>
                                              <p:attrName>ppt_x</p:attrName>
                                            </p:attrNameLst>
                                          </p:cBhvr>
                                          <p:tavLst>
                                            <p:tav tm="0">
                                              <p:val>
                                                <p:strVal val="#ppt_x"/>
                                              </p:val>
                                            </p:tav>
                                            <p:tav tm="100000">
                                              <p:val>
                                                <p:strVal val="#ppt_x"/>
                                              </p:val>
                                            </p:tav>
                                          </p:tavLst>
                                        </p:anim>
                                        <p:anim calcmode="lin" valueType="num">
                                          <p:cBhvr additive="base">
                                            <p:cTn id="68" dur="500" fill="hold"/>
                                            <p:tgtEl>
                                              <p:spTgt spid="5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ppt_x"/>
                                              </p:val>
                                            </p:tav>
                                            <p:tav tm="100000">
                                              <p:val>
                                                <p:strVal val="#ppt_x"/>
                                              </p:val>
                                            </p:tav>
                                          </p:tavLst>
                                        </p:anim>
                                        <p:anim calcmode="lin" valueType="num">
                                          <p:cBhvr additive="base">
                                            <p:cTn id="72" dur="500" fill="hold"/>
                                            <p:tgtEl>
                                              <p:spTgt spid="5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ppt_x"/>
                                              </p:val>
                                            </p:tav>
                                            <p:tav tm="100000">
                                              <p:val>
                                                <p:strVal val="#ppt_x"/>
                                              </p:val>
                                            </p:tav>
                                          </p:tavLst>
                                        </p:anim>
                                        <p:anim calcmode="lin" valueType="num">
                                          <p:cBhvr additive="base">
                                            <p:cTn id="76" dur="500" fill="hold"/>
                                            <p:tgtEl>
                                              <p:spTgt spid="5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additive="base">
                                            <p:cTn id="79" dur="500" fill="hold"/>
                                            <p:tgtEl>
                                              <p:spTgt spid="62"/>
                                            </p:tgtEl>
                                            <p:attrNameLst>
                                              <p:attrName>ppt_x</p:attrName>
                                            </p:attrNameLst>
                                          </p:cBhvr>
                                          <p:tavLst>
                                            <p:tav tm="0">
                                              <p:val>
                                                <p:strVal val="#ppt_x"/>
                                              </p:val>
                                            </p:tav>
                                            <p:tav tm="100000">
                                              <p:val>
                                                <p:strVal val="#ppt_x"/>
                                              </p:val>
                                            </p:tav>
                                          </p:tavLst>
                                        </p:anim>
                                        <p:anim calcmode="lin" valueType="num">
                                          <p:cBhvr additive="base">
                                            <p:cTn id="80" dur="500" fill="hold"/>
                                            <p:tgtEl>
                                              <p:spTgt spid="6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additive="base">
                                            <p:cTn id="83" dur="500" fill="hold"/>
                                            <p:tgtEl>
                                              <p:spTgt spid="63"/>
                                            </p:tgtEl>
                                            <p:attrNameLst>
                                              <p:attrName>ppt_x</p:attrName>
                                            </p:attrNameLst>
                                          </p:cBhvr>
                                          <p:tavLst>
                                            <p:tav tm="0">
                                              <p:val>
                                                <p:strVal val="#ppt_x"/>
                                              </p:val>
                                            </p:tav>
                                            <p:tav tm="100000">
                                              <p:val>
                                                <p:strVal val="#ppt_x"/>
                                              </p:val>
                                            </p:tav>
                                          </p:tavLst>
                                        </p:anim>
                                        <p:anim calcmode="lin" valueType="num">
                                          <p:cBhvr additive="base">
                                            <p:cTn id="8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 grpId="0" bldLvl="0" animBg="1"/>
          <p:bldP spid="42" grpId="0" bldLvl="0" animBg="1"/>
          <p:bldP spid="46" grpId="0"/>
          <p:bldP spid="47" grpId="0"/>
          <p:bldP spid="51" grpId="0"/>
          <p:bldP spid="54" grpId="0"/>
          <p:bldP spid="55" grpId="0"/>
          <p:bldP spid="62" grpId="0"/>
          <p:bldP spid="6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4C0607"/>
            </a:gs>
            <a:gs pos="100000">
              <a:srgbClr val="99151B"/>
            </a:gs>
          </a:gsLst>
          <a:lin ang="5400000" scaled="1"/>
        </a:gradFill>
        <a:effectLst/>
      </p:bgPr>
    </p:bg>
    <p:spTree>
      <p:nvGrpSpPr>
        <p:cNvPr id="1" name=""/>
        <p:cNvGrpSpPr/>
        <p:nvPr/>
      </p:nvGrpSpPr>
      <p:grpSpPr>
        <a:xfrm>
          <a:off x="0" y="0"/>
          <a:ext cx="0" cy="0"/>
          <a:chOff x="0" y="0"/>
          <a:chExt cx="0" cy="0"/>
        </a:xfrm>
      </p:grpSpPr>
      <p:sp>
        <p:nvSpPr>
          <p:cNvPr id="2" name="任意多边形: 形状 1"/>
          <p:cNvSpPr/>
          <p:nvPr/>
        </p:nvSpPr>
        <p:spPr>
          <a:xfrm flipV="1">
            <a:off x="-740514" y="-2335551"/>
            <a:ext cx="13749228" cy="7686342"/>
          </a:xfrm>
          <a:custGeom>
            <a:avLst/>
            <a:gdLst>
              <a:gd name="connsiteX0" fmla="*/ 4705350 w 9410700"/>
              <a:gd name="connsiteY0" fmla="*/ 0 h 5260940"/>
              <a:gd name="connsiteX1" fmla="*/ 9410700 w 9410700"/>
              <a:gd name="connsiteY1" fmla="*/ 4705350 h 5260940"/>
              <a:gd name="connsiteX2" fmla="*/ 9386407 w 9410700"/>
              <a:gd name="connsiteY2" fmla="*/ 5186445 h 5260940"/>
              <a:gd name="connsiteX3" fmla="*/ 9375037 w 9410700"/>
              <a:gd name="connsiteY3" fmla="*/ 5260940 h 5260940"/>
              <a:gd name="connsiteX4" fmla="*/ 35663 w 9410700"/>
              <a:gd name="connsiteY4" fmla="*/ 5260940 h 5260940"/>
              <a:gd name="connsiteX5" fmla="*/ 24294 w 9410700"/>
              <a:gd name="connsiteY5" fmla="*/ 5186445 h 5260940"/>
              <a:gd name="connsiteX6" fmla="*/ 0 w 9410700"/>
              <a:gd name="connsiteY6" fmla="*/ 4705350 h 5260940"/>
              <a:gd name="connsiteX7" fmla="*/ 4705350 w 9410700"/>
              <a:gd name="connsiteY7" fmla="*/ 0 h 52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10700" h="5260940">
                <a:moveTo>
                  <a:pt x="4705350" y="0"/>
                </a:moveTo>
                <a:cubicBezTo>
                  <a:pt x="7304043" y="0"/>
                  <a:pt x="9410700" y="2106657"/>
                  <a:pt x="9410700" y="4705350"/>
                </a:cubicBezTo>
                <a:cubicBezTo>
                  <a:pt x="9410700" y="4867769"/>
                  <a:pt x="9402471" y="5028265"/>
                  <a:pt x="9386407" y="5186445"/>
                </a:cubicBezTo>
                <a:lnTo>
                  <a:pt x="9375037" y="5260940"/>
                </a:lnTo>
                <a:lnTo>
                  <a:pt x="35663" y="5260940"/>
                </a:lnTo>
                <a:lnTo>
                  <a:pt x="24294" y="5186445"/>
                </a:lnTo>
                <a:cubicBezTo>
                  <a:pt x="8230" y="5028265"/>
                  <a:pt x="0" y="4867769"/>
                  <a:pt x="0" y="4705350"/>
                </a:cubicBezTo>
                <a:cubicBezTo>
                  <a:pt x="0" y="2106657"/>
                  <a:pt x="2106658" y="0"/>
                  <a:pt x="4705350" y="0"/>
                </a:cubicBezTo>
                <a:close/>
              </a:path>
            </a:pathLst>
          </a:custGeom>
          <a:gradFill>
            <a:gsLst>
              <a:gs pos="100000">
                <a:srgbClr val="600A0C">
                  <a:alpha val="0"/>
                </a:srgbClr>
              </a:gs>
              <a:gs pos="0">
                <a:srgbClr val="99151B"/>
              </a:gs>
            </a:gsLst>
            <a:lin ang="5400000" scaled="1"/>
          </a:gradFill>
          <a:ln>
            <a:gradFill>
              <a:gsLst>
                <a:gs pos="2000">
                  <a:srgbClr val="E9BE61"/>
                </a:gs>
                <a:gs pos="61000">
                  <a:srgbClr val="FEEFAC">
                    <a:alpha val="0"/>
                  </a:srgbClr>
                </a:gs>
              </a:gsLst>
              <a:lin ang="5400000" scaled="1"/>
            </a:gradFill>
          </a:ln>
          <a:effectLst>
            <a:outerShdw blurRad="254000" dist="1143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 name="TextBox 47"/>
          <p:cNvSpPr txBox="1"/>
          <p:nvPr/>
        </p:nvSpPr>
        <p:spPr>
          <a:xfrm>
            <a:off x="1622850" y="1983699"/>
            <a:ext cx="8946299" cy="193802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6000" i="0" spc="0" dirty="0">
                <a:latin typeface="+mn-lt"/>
                <a:ea typeface="+mn-ea"/>
                <a:cs typeface="+mn-ea"/>
                <a:sym typeface="+mn-lt"/>
              </a:rPr>
              <a:t>文章的主要内容</a:t>
            </a:r>
          </a:p>
          <a:p>
            <a:r>
              <a:rPr lang="zh-CN" altLang="en-US" sz="6000" i="0" spc="0" dirty="0">
                <a:latin typeface="+mn-lt"/>
                <a:ea typeface="+mn-ea"/>
                <a:cs typeface="+mn-ea"/>
                <a:sym typeface="+mn-lt"/>
              </a:rPr>
              <a:t>和学术观点</a:t>
            </a:r>
          </a:p>
        </p:txBody>
      </p:sp>
      <p:sp>
        <p:nvSpPr>
          <p:cNvPr id="6" name="矩形 5"/>
          <p:cNvSpPr/>
          <p:nvPr/>
        </p:nvSpPr>
        <p:spPr>
          <a:xfrm>
            <a:off x="5262774" y="4440489"/>
            <a:ext cx="1742652" cy="512223"/>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zh-CN" altLang="en-US" sz="2400" kern="0" dirty="0">
                <a:solidFill>
                  <a:srgbClr val="FEEFAC"/>
                </a:solidFill>
                <a:cs typeface="+mn-ea"/>
                <a:sym typeface="+mn-lt"/>
              </a:rPr>
              <a:t>第二部分</a:t>
            </a:r>
          </a:p>
        </p:txBody>
      </p:sp>
      <p:pic>
        <p:nvPicPr>
          <p:cNvPr id="9" name="图片 8"/>
          <p:cNvPicPr>
            <a:picLocks noChangeAspect="1"/>
          </p:cNvPicPr>
          <p:nvPr/>
        </p:nvPicPr>
        <p:blipFill>
          <a:blip r:embed="rId2">
            <a:alphaModFix amt="17000"/>
            <a:extLst>
              <a:ext uri="{28A0092B-C50C-407E-A947-70E740481C1C}">
                <a14:useLocalDpi xmlns:a14="http://schemas.microsoft.com/office/drawing/2010/main" val="0"/>
              </a:ext>
            </a:extLst>
          </a:blip>
          <a:stretch>
            <a:fillRect/>
          </a:stretch>
        </p:blipFill>
        <p:spPr>
          <a:xfrm>
            <a:off x="986986" y="9490"/>
            <a:ext cx="10218020" cy="1135338"/>
          </a:xfrm>
          <a:prstGeom prst="rect">
            <a:avLst/>
          </a:prstGeom>
        </p:spPr>
      </p:pic>
      <p:pic>
        <p:nvPicPr>
          <p:cNvPr id="10" name="图片 9" descr="图片包含 游戏机, 窗帘, 花, 床&#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042" y="5693135"/>
            <a:ext cx="6057900" cy="1164865"/>
          </a:xfrm>
          <a:prstGeom prst="rect">
            <a:avLst/>
          </a:prstGeom>
        </p:spPr>
      </p:pic>
      <p:pic>
        <p:nvPicPr>
          <p:cNvPr id="11" name="图片 10" descr="图片包含 游戏机, 窗帘, 花, 床&#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00" y="5693135"/>
            <a:ext cx="6057900" cy="1164865"/>
          </a:xfrm>
          <a:prstGeom prst="rect">
            <a:avLst/>
          </a:prstGeom>
        </p:spPr>
      </p:pic>
      <p:pic>
        <p:nvPicPr>
          <p:cNvPr id="3" name="图片 2" descr="图片1"/>
          <p:cNvPicPr>
            <a:picLocks noChangeAspect="1"/>
          </p:cNvPicPr>
          <p:nvPr/>
        </p:nvPicPr>
        <p:blipFill>
          <a:blip r:embed="rId4"/>
          <a:stretch>
            <a:fillRect/>
          </a:stretch>
        </p:blipFill>
        <p:spPr>
          <a:xfrm>
            <a:off x="152400" y="114300"/>
            <a:ext cx="1550670" cy="1433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363345" y="156845"/>
            <a:ext cx="4995545" cy="5314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TextBox 47"/>
          <p:cNvSpPr txBox="1"/>
          <p:nvPr/>
        </p:nvSpPr>
        <p:spPr>
          <a:xfrm>
            <a:off x="1567605" y="1074422"/>
            <a:ext cx="8946299" cy="550799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marL="457200" indent="-457200">
              <a:buFont typeface="Arial" panose="020B0604020202020204" pitchFamily="34" charset="0"/>
              <a:buChar char="•"/>
            </a:pPr>
            <a:endParaRPr lang="zh-CN" altLang="en-US" sz="3200" i="0" spc="0" dirty="0">
              <a:effectLst/>
              <a:latin typeface="+mn-lt"/>
              <a:ea typeface="+mn-ea"/>
              <a:cs typeface="+mn-ea"/>
              <a:sym typeface="+mn-lt"/>
            </a:endParaRPr>
          </a:p>
          <a:p>
            <a:pPr algn="l" fontAlgn="auto">
              <a:lnSpc>
                <a:spcPct val="150000"/>
              </a:lnSpc>
            </a:pPr>
            <a:r>
              <a:rPr lang="en-US" altLang="zh-CN" sz="3200" i="0" spc="0" dirty="0">
                <a:effectLst/>
                <a:latin typeface="+mn-lt"/>
                <a:ea typeface="+mn-ea"/>
                <a:cs typeface="+mn-ea"/>
                <a:sym typeface="+mn-lt"/>
              </a:rPr>
              <a:t>1.</a:t>
            </a:r>
            <a:r>
              <a:rPr lang="zh-CN" altLang="en-US" sz="3200" i="0" spc="0" dirty="0">
                <a:effectLst/>
                <a:latin typeface="+mn-lt"/>
                <a:ea typeface="+mn-ea"/>
                <a:cs typeface="+mn-ea"/>
                <a:sym typeface="+mn-lt"/>
              </a:rPr>
              <a:t>范华平副省长：《深入贯彻习近平法治思想锻造“四个铁一般”公安铁军》</a:t>
            </a:r>
          </a:p>
          <a:p>
            <a:pPr algn="l" fontAlgn="auto">
              <a:lnSpc>
                <a:spcPct val="150000"/>
              </a:lnSpc>
            </a:pPr>
            <a:r>
              <a:rPr lang="en-US" altLang="zh-CN" sz="3200" i="0" spc="0" dirty="0">
                <a:effectLst/>
                <a:latin typeface="+mn-lt"/>
                <a:ea typeface="+mn-ea"/>
                <a:cs typeface="+mn-ea"/>
                <a:sym typeface="+mn-lt"/>
              </a:rPr>
              <a:t>2.</a:t>
            </a:r>
            <a:r>
              <a:rPr lang="zh-CN" altLang="en-US" sz="3200" i="0" spc="0" dirty="0">
                <a:effectLst/>
                <a:latin typeface="+mn-lt"/>
                <a:ea typeface="+mn-ea"/>
                <a:cs typeface="+mn-ea"/>
                <a:sym typeface="+mn-lt"/>
              </a:rPr>
              <a:t>陈东副市长：《深入学习贯彻习近平法治思想在法治轨道上推进市域社会治理现代化》</a:t>
            </a:r>
          </a:p>
          <a:p>
            <a:pPr algn="l" fontAlgn="auto">
              <a:lnSpc>
                <a:spcPct val="150000"/>
              </a:lnSpc>
            </a:pPr>
            <a:r>
              <a:rPr lang="en-US" altLang="zh-CN" sz="3200" i="0" spc="0" dirty="0">
                <a:effectLst/>
                <a:latin typeface="+mn-lt"/>
                <a:ea typeface="+mn-ea"/>
                <a:cs typeface="+mn-ea"/>
                <a:sym typeface="+mn-lt"/>
              </a:rPr>
              <a:t>3.</a:t>
            </a:r>
            <a:r>
              <a:rPr lang="zh-CN" altLang="en-US" sz="3200" i="0" spc="0" dirty="0">
                <a:effectLst/>
                <a:latin typeface="+mn-lt"/>
                <a:ea typeface="+mn-ea"/>
                <a:cs typeface="+mn-ea"/>
                <a:sym typeface="+mn-lt"/>
              </a:rPr>
              <a:t>胡琪晖同学：《论习近平法治思想对公安法治建设的实际指导》</a:t>
            </a:r>
          </a:p>
          <a:p>
            <a:pPr marL="457200" indent="-457200"/>
            <a:endParaRPr lang="zh-CN" altLang="en-US" sz="3200" i="0" spc="0" dirty="0">
              <a:latin typeface="+mn-lt"/>
              <a:ea typeface="+mn-ea"/>
              <a:cs typeface="+mn-ea"/>
              <a:sym typeface="+mn-lt"/>
            </a:endParaRPr>
          </a:p>
        </p:txBody>
      </p:sp>
      <p:pic>
        <p:nvPicPr>
          <p:cNvPr id="9" name="图片 8"/>
          <p:cNvPicPr>
            <a:picLocks noChangeAspect="1"/>
          </p:cNvPicPr>
          <p:nvPr/>
        </p:nvPicPr>
        <p:blipFill>
          <a:blip r:embed="rId3">
            <a:alphaModFix amt="17000"/>
            <a:extLst>
              <a:ext uri="{28A0092B-C50C-407E-A947-70E740481C1C}">
                <a14:useLocalDpi xmlns:a14="http://schemas.microsoft.com/office/drawing/2010/main" val="0"/>
              </a:ext>
            </a:extLst>
          </a:blip>
          <a:stretch>
            <a:fillRect/>
          </a:stretch>
        </p:blipFill>
        <p:spPr>
          <a:xfrm>
            <a:off x="1251146" y="13935"/>
            <a:ext cx="10218020" cy="1135338"/>
          </a:xfrm>
          <a:prstGeom prst="rect">
            <a:avLst/>
          </a:prstGeom>
        </p:spPr>
      </p:pic>
      <p:pic>
        <p:nvPicPr>
          <p:cNvPr id="10" name="图片 9" descr="图片包含 游戏机, 窗帘, 花, 床&#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4042" y="5693135"/>
            <a:ext cx="6057900" cy="1164865"/>
          </a:xfrm>
          <a:prstGeom prst="rect">
            <a:avLst/>
          </a:prstGeom>
        </p:spPr>
      </p:pic>
      <p:pic>
        <p:nvPicPr>
          <p:cNvPr id="11" name="图片 10" descr="图片包含 游戏机, 窗帘, 花, 床&#10;&#10;描述已自动生成"/>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134100" y="5693135"/>
            <a:ext cx="6057900" cy="1164865"/>
          </a:xfrm>
          <a:prstGeom prst="rect">
            <a:avLst/>
          </a:prstGeom>
        </p:spPr>
      </p:pic>
      <p:pic>
        <p:nvPicPr>
          <p:cNvPr id="20" name="图片 19" descr="图片1"/>
          <p:cNvPicPr>
            <a:picLocks noChangeAspect="1"/>
          </p:cNvPicPr>
          <p:nvPr/>
        </p:nvPicPr>
        <p:blipFill>
          <a:blip r:embed="rId5"/>
          <a:stretch>
            <a:fillRect/>
          </a:stretch>
        </p:blipFill>
        <p:spPr>
          <a:xfrm>
            <a:off x="36195" y="80010"/>
            <a:ext cx="1214755" cy="1069340"/>
          </a:xfrm>
          <a:prstGeom prst="rect">
            <a:avLst/>
          </a:prstGeom>
        </p:spPr>
      </p:pic>
      <p:sp>
        <p:nvSpPr>
          <p:cNvPr id="3" name="文本框 2"/>
          <p:cNvSpPr txBox="1"/>
          <p:nvPr/>
        </p:nvSpPr>
        <p:spPr>
          <a:xfrm>
            <a:off x="1363344" y="972185"/>
            <a:ext cx="8999855" cy="584775"/>
          </a:xfrm>
          <a:prstGeom prst="rect">
            <a:avLst/>
          </a:prstGeom>
          <a:noFill/>
        </p:spPr>
        <p:txBody>
          <a:bodyPr wrap="square" rtlCol="0">
            <a:spAutoFit/>
          </a:bodyPr>
          <a:lstStyle/>
          <a:p>
            <a:pPr algn="ctr"/>
            <a:r>
              <a:rPr lang="zh-CN" altLang="en-US" sz="3200" b="1" kern="0" dirty="0">
                <a:solidFill>
                  <a:srgbClr val="FEEFAC"/>
                </a:solidFill>
                <a:latin typeface="黑体" panose="02010609060101010101" pitchFamily="49" charset="-122"/>
                <a:ea typeface="黑体" panose="02010609060101010101" pitchFamily="49" charset="-122"/>
                <a:cs typeface="+mn-ea"/>
              </a:rPr>
              <a:t>评选出的三篇文章</a:t>
            </a:r>
          </a:p>
        </p:txBody>
      </p:sp>
      <p:sp>
        <p:nvSpPr>
          <p:cNvPr id="2" name="文本框 1"/>
          <p:cNvSpPr txBox="1"/>
          <p:nvPr/>
        </p:nvSpPr>
        <p:spPr>
          <a:xfrm>
            <a:off x="1403985" y="192405"/>
            <a:ext cx="8573770" cy="460375"/>
          </a:xfrm>
          <a:prstGeom prst="rect">
            <a:avLst/>
          </a:prstGeom>
          <a:noFill/>
        </p:spPr>
        <p:txBody>
          <a:bodyPr wrap="square" rtlCol="0">
            <a:spAutoFit/>
          </a:bodyPr>
          <a:lstStyle/>
          <a:p>
            <a:r>
              <a:rPr lang="zh-CN" altLang="en-US" sz="2400" dirty="0">
                <a:ln w="19050">
                  <a:noFill/>
                </a:ln>
                <a:solidFill>
                  <a:srgbClr val="59090A"/>
                </a:solidFill>
                <a:effectLst>
                  <a:outerShdw blurRad="254000" dist="114300" dir="5400000" algn="ctr" rotWithShape="0">
                    <a:srgbClr val="000000">
                      <a:alpha val="23000"/>
                    </a:srgbClr>
                  </a:outerShdw>
                </a:effectLst>
                <a:cs typeface="+mn-ea"/>
              </a:rPr>
              <a:t>二、文章的主要内容和学术观点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327785" y="341630"/>
            <a:ext cx="4954905" cy="4705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TextBox 47"/>
          <p:cNvSpPr txBox="1"/>
          <p:nvPr/>
        </p:nvSpPr>
        <p:spPr>
          <a:xfrm>
            <a:off x="1714925" y="2129157"/>
            <a:ext cx="8946299" cy="341503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marL="342900" indent="-342900" algn="l" fontAlgn="base">
              <a:lnSpc>
                <a:spcPct val="150000"/>
              </a:lnSpc>
              <a:buClrTx/>
              <a:buSzTx/>
              <a:buFont typeface="Arial" panose="020B0604020202020204" pitchFamily="34" charset="0"/>
              <a:buChar char="•"/>
              <a:defRPr/>
            </a:pPr>
            <a:r>
              <a:rPr lang="zh-CN" altLang="en-US" sz="2400" b="1" i="0" kern="0" spc="0" dirty="0">
                <a:solidFill>
                  <a:srgbClr val="FEEFAC"/>
                </a:solidFill>
                <a:latin typeface="+mn-lt"/>
                <a:ea typeface="+mn-ea"/>
                <a:cs typeface="+mn-ea"/>
                <a:sym typeface="+mn-lt"/>
              </a:rPr>
              <a:t>深刻阐述了习近平法治思想中“坚持党对全面依法治国的领导”在公安队伍建设中的重大意义。</a:t>
            </a:r>
          </a:p>
          <a:p>
            <a:pPr marL="342900" indent="-342900" algn="l" fontAlgn="base">
              <a:lnSpc>
                <a:spcPct val="150000"/>
              </a:lnSpc>
              <a:buClrTx/>
              <a:buSzTx/>
              <a:buFont typeface="Arial" panose="020B0604020202020204" pitchFamily="34" charset="0"/>
              <a:buChar char="•"/>
              <a:defRPr/>
            </a:pPr>
            <a:r>
              <a:rPr lang="zh-CN" altLang="en-US" sz="2400" b="1" i="0" kern="0" spc="0" dirty="0">
                <a:solidFill>
                  <a:srgbClr val="FEEFAC"/>
                </a:solidFill>
                <a:latin typeface="+mn-lt"/>
                <a:ea typeface="+mn-ea"/>
                <a:cs typeface="+mn-ea"/>
                <a:sym typeface="+mn-lt"/>
              </a:rPr>
              <a:t>习近平总书记指出，党的领导是我国社会主义法治之魂，坚持党的绝对领导，对党忠诚，既是“四句话十六字”总要求的第一项，也是习近平法治思想核心要义“十一个坚持”中的第一个坚持。</a:t>
            </a:r>
          </a:p>
        </p:txBody>
      </p:sp>
      <p:pic>
        <p:nvPicPr>
          <p:cNvPr id="9" name="图片 8"/>
          <p:cNvPicPr>
            <a:picLocks noChangeAspect="1"/>
          </p:cNvPicPr>
          <p:nvPr/>
        </p:nvPicPr>
        <p:blipFill>
          <a:blip r:embed="rId2">
            <a:alphaModFix amt="17000"/>
            <a:extLst>
              <a:ext uri="{28A0092B-C50C-407E-A947-70E740481C1C}">
                <a14:useLocalDpi xmlns:a14="http://schemas.microsoft.com/office/drawing/2010/main" val="0"/>
              </a:ext>
            </a:extLst>
          </a:blip>
          <a:stretch>
            <a:fillRect/>
          </a:stretch>
        </p:blipFill>
        <p:spPr>
          <a:xfrm>
            <a:off x="1079061" y="-51470"/>
            <a:ext cx="10218020" cy="1135338"/>
          </a:xfrm>
          <a:prstGeom prst="rect">
            <a:avLst/>
          </a:prstGeom>
        </p:spPr>
      </p:pic>
      <p:pic>
        <p:nvPicPr>
          <p:cNvPr id="10" name="图片 9" descr="图片包含 游戏机, 窗帘, 花, 床&#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042" y="5693135"/>
            <a:ext cx="6057900" cy="1164865"/>
          </a:xfrm>
          <a:prstGeom prst="rect">
            <a:avLst/>
          </a:prstGeom>
        </p:spPr>
      </p:pic>
      <p:pic>
        <p:nvPicPr>
          <p:cNvPr id="11" name="图片 10" descr="图片包含 游戏机, 窗帘, 花, 床&#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00" y="5693135"/>
            <a:ext cx="6057900" cy="1164865"/>
          </a:xfrm>
          <a:prstGeom prst="rect">
            <a:avLst/>
          </a:prstGeom>
        </p:spPr>
      </p:pic>
      <p:pic>
        <p:nvPicPr>
          <p:cNvPr id="20" name="图片 19" descr="图片1"/>
          <p:cNvPicPr>
            <a:picLocks noChangeAspect="1"/>
          </p:cNvPicPr>
          <p:nvPr/>
        </p:nvPicPr>
        <p:blipFill>
          <a:blip r:embed="rId4"/>
          <a:stretch>
            <a:fillRect/>
          </a:stretch>
        </p:blipFill>
        <p:spPr>
          <a:xfrm>
            <a:off x="36195" y="80010"/>
            <a:ext cx="1214755" cy="1069340"/>
          </a:xfrm>
          <a:prstGeom prst="rect">
            <a:avLst/>
          </a:prstGeom>
        </p:spPr>
      </p:pic>
      <p:sp>
        <p:nvSpPr>
          <p:cNvPr id="3" name="文本框 2"/>
          <p:cNvSpPr txBox="1"/>
          <p:nvPr/>
        </p:nvSpPr>
        <p:spPr>
          <a:xfrm>
            <a:off x="1188720" y="1176655"/>
            <a:ext cx="9998710" cy="860425"/>
          </a:xfrm>
          <a:prstGeom prst="rect">
            <a:avLst/>
          </a:prstGeom>
          <a:noFill/>
        </p:spPr>
        <p:txBody>
          <a:bodyPr wrap="square" rtlCol="0">
            <a:spAutoFit/>
          </a:bodyPr>
          <a:lstStyle/>
          <a:p>
            <a:pPr algn="l"/>
            <a:r>
              <a:rPr lang="zh-CN" altLang="en-US" sz="3200" dirty="0">
                <a:ln w="19050">
                  <a:noFill/>
                </a:ln>
                <a:gradFill>
                  <a:gsLst>
                    <a:gs pos="100000">
                      <a:srgbClr val="E9BE61"/>
                    </a:gs>
                    <a:gs pos="49000">
                      <a:srgbClr val="FEEFAC"/>
                    </a:gs>
                  </a:gsLst>
                  <a:lin ang="5400000" scaled="0"/>
                </a:gradFill>
                <a:effectLst/>
                <a:cs typeface="+mn-ea"/>
                <a:sym typeface="+mn-lt"/>
              </a:rPr>
              <a:t>《深入贯彻习近平法治思想锻造“四个铁一般公安铁军》</a:t>
            </a:r>
            <a:endParaRPr lang="zh-CN" altLang="en-US" sz="4000" i="0" spc="0" dirty="0">
              <a:ln w="19050">
                <a:noFill/>
              </a:ln>
              <a:gradFill>
                <a:gsLst>
                  <a:gs pos="100000">
                    <a:srgbClr val="E9BE61"/>
                  </a:gs>
                  <a:gs pos="49000">
                    <a:srgbClr val="FEEFAC"/>
                  </a:gs>
                </a:gsLst>
                <a:lin ang="5400000" scaled="0"/>
              </a:gradFill>
              <a:effectLst/>
              <a:latin typeface="+mn-lt"/>
              <a:ea typeface="+mn-ea"/>
              <a:cs typeface="+mn-ea"/>
              <a:sym typeface="+mn-lt"/>
            </a:endParaRPr>
          </a:p>
          <a:p>
            <a:pPr algn="l"/>
            <a:endParaRPr lang="zh-CN" altLang="en-US"/>
          </a:p>
        </p:txBody>
      </p:sp>
      <p:sp>
        <p:nvSpPr>
          <p:cNvPr id="2" name="文本框 1"/>
          <p:cNvSpPr txBox="1"/>
          <p:nvPr/>
        </p:nvSpPr>
        <p:spPr>
          <a:xfrm>
            <a:off x="1250950" y="351790"/>
            <a:ext cx="8573770" cy="460375"/>
          </a:xfrm>
          <a:prstGeom prst="rect">
            <a:avLst/>
          </a:prstGeom>
          <a:noFill/>
        </p:spPr>
        <p:txBody>
          <a:bodyPr wrap="square" rtlCol="0">
            <a:spAutoFit/>
          </a:bodyPr>
          <a:lstStyle/>
          <a:p>
            <a:r>
              <a:rPr lang="zh-CN" altLang="en-US" sz="2400" dirty="0">
                <a:ln w="19050">
                  <a:noFill/>
                </a:ln>
                <a:solidFill>
                  <a:srgbClr val="59090A"/>
                </a:solidFill>
                <a:effectLst>
                  <a:outerShdw blurRad="254000" dist="114300" dir="5400000" algn="ctr" rotWithShape="0">
                    <a:srgbClr val="000000">
                      <a:alpha val="23000"/>
                    </a:srgbClr>
                  </a:outerShdw>
                </a:effectLst>
                <a:cs typeface="+mn-ea"/>
              </a:rPr>
              <a:t>二、文章的主要内容和学术观点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5" name="图片 8"/>
          <p:cNvPicPr>
            <a:picLocks noChangeAspect="1"/>
          </p:cNvPicPr>
          <p:nvPr/>
        </p:nvPicPr>
        <p:blipFill>
          <a:blip r:embed="rId3">
            <a:alphaModFix amt="17000"/>
          </a:blip>
          <a:stretch>
            <a:fillRect/>
          </a:stretch>
        </p:blipFill>
        <p:spPr>
          <a:xfrm>
            <a:off x="1096841" y="430495"/>
            <a:ext cx="10218020" cy="1135338"/>
          </a:xfrm>
          <a:prstGeom prst="rect">
            <a:avLst/>
          </a:prstGeom>
        </p:spPr>
      </p:pic>
      <p:sp>
        <p:nvSpPr>
          <p:cNvPr id="3" name="圆角矩形 2"/>
          <p:cNvSpPr/>
          <p:nvPr/>
        </p:nvSpPr>
        <p:spPr>
          <a:xfrm>
            <a:off x="1313815" y="518795"/>
            <a:ext cx="5512435" cy="415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8764" name="TextBox 47"/>
          <p:cNvSpPr txBox="1"/>
          <p:nvPr/>
        </p:nvSpPr>
        <p:spPr>
          <a:xfrm>
            <a:off x="1412875" y="1331595"/>
            <a:ext cx="10357485" cy="583565"/>
          </a:xfrm>
          <a:prstGeom prst="rect">
            <a:avLst/>
          </a:prstGeom>
          <a:noFill/>
          <a:ln>
            <a:noFill/>
          </a:ln>
          <a:effectLst/>
        </p:spPr>
        <p:txBody>
          <a:bodyPr wrap="square" rtlCol="0">
            <a:spAutoFit/>
          </a:bodyPr>
          <a:lstStyle>
            <a:defPPr>
              <a:defRPr lang="zh-CN"/>
            </a:defPPr>
            <a:lvl1pPr algn="ctr">
              <a:defRPr sz="8000" i="1" spc="-300">
                <a:ln w="19050">
                  <a:noFill/>
                </a:ln>
                <a:gradFill>
                  <a:gsLst>
                    <a:gs pos="49000">
                      <a:srgbClr val="FEEFAC"/>
                    </a:gs>
                    <a:gs pos="100000">
                      <a:srgbClr val="E9BE61"/>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3200" i="0" dirty="0">
                <a:gradFill>
                  <a:gsLst>
                    <a:gs pos="100000">
                      <a:srgbClr val="E9BE61"/>
                    </a:gs>
                    <a:gs pos="49000">
                      <a:srgbClr val="FEEFAC"/>
                    </a:gs>
                  </a:gsLst>
                  <a:lin ang="5400000" scaled="0"/>
                </a:gradFill>
                <a:effectLst/>
                <a:latin typeface="+mn-lt"/>
                <a:ea typeface="+mn-ea"/>
                <a:cs typeface="+mn-ea"/>
                <a:sym typeface="+mn-lt"/>
              </a:rPr>
              <a:t>《深入贯彻习近平法治思想锻造“四个铁一般”公安铁军》</a:t>
            </a:r>
            <a:endParaRPr lang="zh-CN" altLang="en-US" sz="3200" i="0" spc="0" dirty="0">
              <a:latin typeface="+mn-lt"/>
              <a:ea typeface="+mn-ea"/>
              <a:cs typeface="+mn-ea"/>
              <a:sym typeface="+mn-lt"/>
            </a:endParaRPr>
          </a:p>
        </p:txBody>
      </p:sp>
      <p:sp>
        <p:nvSpPr>
          <p:cNvPr id="1048766" name="矩形 5"/>
          <p:cNvSpPr/>
          <p:nvPr/>
        </p:nvSpPr>
        <p:spPr>
          <a:xfrm>
            <a:off x="1187131" y="1915160"/>
            <a:ext cx="10218020" cy="3429000"/>
          </a:xfrm>
          <a:prstGeom prst="rect">
            <a:avLst/>
          </a:prstGeom>
        </p:spPr>
        <p:txBody>
          <a:bodyPr wrap="square" lIns="105571" tIns="52784" rIns="105571" bIns="52784">
            <a:spAutoFit/>
          </a:bodyPr>
          <a:lstStyle/>
          <a:p>
            <a:pPr marL="342900" indent="-342900" algn="l" fontAlgn="base">
              <a:lnSpc>
                <a:spcPct val="150000"/>
              </a:lnSpc>
              <a:spcBef>
                <a:spcPct val="0"/>
              </a:spcBef>
              <a:spcAft>
                <a:spcPct val="0"/>
              </a:spcAft>
              <a:buFont typeface="Arial" panose="020B0604020202020204" pitchFamily="34" charset="0"/>
              <a:buChar char="•"/>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文章对山东省公安机关以党建带队建的典型做法和鲜活实践进行了理论上的提炼。</a:t>
            </a:r>
          </a:p>
          <a:p>
            <a:pPr marL="342900" indent="-342900" algn="l" fontAlgn="base">
              <a:lnSpc>
                <a:spcPct val="150000"/>
              </a:lnSpc>
              <a:spcBef>
                <a:spcPct val="0"/>
              </a:spcBef>
              <a:spcAft>
                <a:spcPct val="0"/>
              </a:spcAft>
              <a:buFont typeface="Arial" panose="020B0604020202020204" pitchFamily="34" charset="0"/>
              <a:buChar char="•"/>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充分阐述了党建带队建作为贯彻落实习近平法治思想极具公安特色的形式，在公安工作中发挥的重要作用。</a:t>
            </a:r>
          </a:p>
          <a:p>
            <a:pPr marL="342900" indent="-342900" algn="l" fontAlgn="base">
              <a:lnSpc>
                <a:spcPct val="150000"/>
              </a:lnSpc>
              <a:spcBef>
                <a:spcPct val="0"/>
              </a:spcBef>
              <a:spcAft>
                <a:spcPct val="0"/>
              </a:spcAft>
              <a:buFont typeface="Arial" panose="020B0604020202020204" pitchFamily="34" charset="0"/>
              <a:buChar char="•"/>
            </a:pPr>
            <a:r>
              <a:rPr lang="zh-CN" altLang="en-US" sz="2400" b="1" kern="0" dirty="0">
                <a:ln w="19050">
                  <a:noFill/>
                </a:ln>
                <a:solidFill>
                  <a:srgbClr val="FEEFAC"/>
                </a:solidFill>
                <a:effectLst>
                  <a:outerShdw blurRad="254000" dist="114300" dir="5400000" algn="ctr" rotWithShape="0">
                    <a:srgbClr val="000000">
                      <a:alpha val="23000"/>
                    </a:srgbClr>
                  </a:outerShdw>
                </a:effectLst>
                <a:cs typeface="+mn-ea"/>
                <a:sym typeface="+mn-lt"/>
              </a:rPr>
              <a:t>以政治方向引领业务方向，以政治工作保证业务工作，以政治建设强化业务建设。</a:t>
            </a:r>
            <a:endParaRPr lang="zh-CN" altLang="en-US" sz="2800" kern="0" dirty="0">
              <a:ln w="19050">
                <a:noFill/>
              </a:ln>
              <a:solidFill>
                <a:srgbClr val="FEEFAC"/>
              </a:solidFill>
              <a:effectLst>
                <a:outerShdw blurRad="254000" dist="114300" dir="5400000" algn="ctr" rotWithShape="0">
                  <a:srgbClr val="000000">
                    <a:alpha val="23000"/>
                  </a:srgbClr>
                </a:outerShdw>
              </a:effectLst>
              <a:latin typeface="华光行楷_CNKI" panose="02000500000000000000" pitchFamily="2" charset="-122"/>
              <a:ea typeface="华光行楷_CNKI" panose="02000500000000000000" pitchFamily="2" charset="-122"/>
              <a:cs typeface="+mn-ea"/>
              <a:sym typeface="+mn-lt"/>
            </a:endParaRPr>
          </a:p>
        </p:txBody>
      </p:sp>
      <p:pic>
        <p:nvPicPr>
          <p:cNvPr id="2097186" name="图片 9" descr="图片包含 游戏机, 窗帘, 花, 床  描述已自动生成"/>
          <p:cNvPicPr>
            <a:picLocks noChangeAspect="1"/>
          </p:cNvPicPr>
          <p:nvPr/>
        </p:nvPicPr>
        <p:blipFill>
          <a:blip r:embed="rId4"/>
          <a:stretch>
            <a:fillRect/>
          </a:stretch>
        </p:blipFill>
        <p:spPr>
          <a:xfrm flipH="1">
            <a:off x="-54042" y="5693135"/>
            <a:ext cx="6057900" cy="1164865"/>
          </a:xfrm>
          <a:prstGeom prst="rect">
            <a:avLst/>
          </a:prstGeom>
        </p:spPr>
      </p:pic>
      <p:pic>
        <p:nvPicPr>
          <p:cNvPr id="2097187" name="图片 10" descr="图片包含 游戏机, 窗帘, 花, 床  描述已自动生成"/>
          <p:cNvPicPr>
            <a:picLocks noChangeAspect="1"/>
          </p:cNvPicPr>
          <p:nvPr/>
        </p:nvPicPr>
        <p:blipFill>
          <a:blip r:embed="rId4"/>
          <a:stretch>
            <a:fillRect/>
          </a:stretch>
        </p:blipFill>
        <p:spPr>
          <a:xfrm>
            <a:off x="6134100" y="5507002"/>
            <a:ext cx="6119354" cy="1164865"/>
          </a:xfrm>
          <a:prstGeom prst="rect">
            <a:avLst/>
          </a:prstGeom>
        </p:spPr>
      </p:pic>
      <p:pic>
        <p:nvPicPr>
          <p:cNvPr id="34" name="图片 33" descr="图片1"/>
          <p:cNvPicPr>
            <a:picLocks noChangeAspect="1"/>
          </p:cNvPicPr>
          <p:nvPr>
            <p:custDataLst>
              <p:tags r:id="rId1"/>
            </p:custDataLst>
          </p:nvPr>
        </p:nvPicPr>
        <p:blipFill>
          <a:blip r:embed="rId5"/>
          <a:stretch>
            <a:fillRect/>
          </a:stretch>
        </p:blipFill>
        <p:spPr>
          <a:xfrm>
            <a:off x="36195" y="80010"/>
            <a:ext cx="1214755" cy="1069340"/>
          </a:xfrm>
          <a:prstGeom prst="rect">
            <a:avLst/>
          </a:prstGeom>
        </p:spPr>
      </p:pic>
      <p:sp>
        <p:nvSpPr>
          <p:cNvPr id="2" name="文本框 1"/>
          <p:cNvSpPr txBox="1"/>
          <p:nvPr/>
        </p:nvSpPr>
        <p:spPr>
          <a:xfrm>
            <a:off x="1412875" y="521970"/>
            <a:ext cx="8573770" cy="460375"/>
          </a:xfrm>
          <a:prstGeom prst="rect">
            <a:avLst/>
          </a:prstGeom>
          <a:noFill/>
        </p:spPr>
        <p:txBody>
          <a:bodyPr wrap="square" rtlCol="0">
            <a:spAutoFit/>
          </a:bodyPr>
          <a:lstStyle/>
          <a:p>
            <a:r>
              <a:rPr lang="zh-CN" altLang="en-US" sz="2400" dirty="0">
                <a:ln w="19050">
                  <a:noFill/>
                </a:ln>
                <a:solidFill>
                  <a:srgbClr val="59090A"/>
                </a:solidFill>
                <a:effectLst>
                  <a:outerShdw blurRad="254000" dist="114300" dir="5400000" algn="ctr" rotWithShape="0">
                    <a:srgbClr val="000000">
                      <a:alpha val="23000"/>
                    </a:srgbClr>
                  </a:outerShdw>
                </a:effectLst>
                <a:cs typeface="+mn-ea"/>
              </a:rPr>
              <a:t>二、文章的主要内容和学术观点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48764"/>
                                        </p:tgtEl>
                                        <p:attrNameLst>
                                          <p:attrName>style.visibility</p:attrName>
                                        </p:attrNameLst>
                                      </p:cBhvr>
                                      <p:to>
                                        <p:strVal val="visible"/>
                                      </p:to>
                                    </p:set>
                                    <p:anim calcmode="lin" valueType="num">
                                      <p:cBhvr additive="base">
                                        <p:cTn id="7" dur="500" fill="hold"/>
                                        <p:tgtEl>
                                          <p:spTgt spid="1048764"/>
                                        </p:tgtEl>
                                        <p:attrNameLst>
                                          <p:attrName>ppt_x</p:attrName>
                                        </p:attrNameLst>
                                      </p:cBhvr>
                                      <p:tavLst>
                                        <p:tav tm="0">
                                          <p:val>
                                            <p:strVal val="#ppt_x"/>
                                          </p:val>
                                        </p:tav>
                                        <p:tav tm="100000">
                                          <p:val>
                                            <p:strVal val="#ppt_x"/>
                                          </p:val>
                                        </p:tav>
                                      </p:tavLst>
                                    </p:anim>
                                    <p:anim calcmode="lin" valueType="num">
                                      <p:cBhvr additive="base">
                                        <p:cTn id="8" dur="500" fill="hold"/>
                                        <p:tgtEl>
                                          <p:spTgt spid="10487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766"/>
                                        </p:tgtEl>
                                        <p:attrNameLst>
                                          <p:attrName>style.visibility</p:attrName>
                                        </p:attrNameLst>
                                      </p:cBhvr>
                                      <p:to>
                                        <p:strVal val="visible"/>
                                      </p:to>
                                    </p:set>
                                    <p:anim calcmode="lin" valueType="num">
                                      <p:cBhvr additive="base">
                                        <p:cTn id="11" dur="500" fill="hold"/>
                                        <p:tgtEl>
                                          <p:spTgt spid="1048766"/>
                                        </p:tgtEl>
                                        <p:attrNameLst>
                                          <p:attrName>ppt_x</p:attrName>
                                        </p:attrNameLst>
                                      </p:cBhvr>
                                      <p:tavLst>
                                        <p:tav tm="0">
                                          <p:val>
                                            <p:strVal val="#ppt_x"/>
                                          </p:val>
                                        </p:tav>
                                        <p:tav tm="100000">
                                          <p:val>
                                            <p:strVal val="#ppt_x"/>
                                          </p:val>
                                        </p:tav>
                                      </p:tavLst>
                                    </p:anim>
                                    <p:anim calcmode="lin" valueType="num">
                                      <p:cBhvr additive="base">
                                        <p:cTn id="12" dur="500" fill="hold"/>
                                        <p:tgtEl>
                                          <p:spTgt spid="10487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4" grpId="0" bldLvl="0" animBg="1"/>
      <p:bldP spid="1048766"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jFlNzZlMGRlYzk2YzkyMDA5MmNiNzI1NzRhYjJmOTQifQ=="/>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684,&quot;width&quot;:1913}"/>
</p:tagLst>
</file>

<file path=ppt/tags/tag1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684,&quot;width&quot;:1913}"/>
</p:tagLst>
</file>

<file path=ppt/tags/tag1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684,&quot;width&quot;:1913}"/>
</p:tagLst>
</file>

<file path=ppt/tags/tag1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684,&quot;width&quot;:1913}"/>
</p:tagLst>
</file>

<file path=ppt/tags/tag1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684,&quot;width&quot;:1913}"/>
</p:tagLst>
</file>

<file path=ppt/tags/tag1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684,&quot;width&quot;:1913}"/>
</p:tagLst>
</file>

<file path=ppt/tags/tag1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834.4330708661416,&quot;width&quot;:9540}"/>
</p:tagLst>
</file>

<file path=ppt/tags/tag1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684,&quot;width&quot;:1913}"/>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5.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33.155905511811,&quot;width&quot;:2762.7181102362206}"/>
</p:tagLst>
</file>

<file path=ppt/tags/tag7.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PRESET_TEXT" val="点击此处添加正文，文字是您思想的提炼。&#10;为了演示发布的良好效果，请言简意赅的阐述您的观点。&#10;您的正文已经经简明扼要。字字珠玑，但信息却千丝万缕、错综复杂。"/>
  <p:tag name="KSO_WM_UNIT_NOCLEAR" val="1"/>
  <p:tag name="KSO_WM_UNIT_VALUE" val="88"/>
  <p:tag name="KSO_WM_UNIT_HIGHLIGHT" val="0"/>
  <p:tag name="KSO_WM_UNIT_COMPATIBLE" val="0"/>
  <p:tag name="KSO_WM_UNIT_DIAGRAM_ISNUMVISUAL" val="0"/>
  <p:tag name="KSO_WM_UNIT_DIAGRAM_ISREFERUNIT" val="0"/>
  <p:tag name="KSO_WM_UNIT_TYPE" val="f"/>
  <p:tag name="KSO_WM_UNIT_INDEX" val="1"/>
  <p:tag name="KSO_WM_UNIT_ID" val="mixed20201947_2*f*1"/>
  <p:tag name="KSO_WM_TEMPLATE_CATEGORY" val="mixed"/>
  <p:tag name="KSO_WM_TEMPLATE_INDEX" val="20201947"/>
  <p:tag name="KSO_WM_UNIT_LAYERLEVEL" val="1"/>
  <p:tag name="KSO_WM_TAG_VERSION" val="1.0"/>
  <p:tag name="KSO_WM_BEAUTIFY_FLAG" val="#wm#"/>
  <p:tag name="KSO_WM_UNIT_TEXTBOXSTYLE_GUID" val="{1ff81c21-7dda-405d-b140-9b50f5954188}"/>
  <p:tag name="KSO_WM_UNIT_TEXTBOXSTYLE_TEMPLATEID" val="3132574"/>
  <p:tag name="KSO_WM_UNIT_TEXTBOXSTYLE_TYPE" val="8"/>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834.4330708661416,&quot;width&quot;:9540}"/>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684,&quot;width&quot;:1913}"/>
</p:tagLst>
</file>

<file path=ppt/theme/theme1.xml><?xml version="1.0" encoding="utf-8"?>
<a:theme xmlns:a="http://schemas.openxmlformats.org/drawingml/2006/main" name="第一PPT，www.1ppt.com">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si4qdw1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si4qdw1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1260</Words>
  <Application>Microsoft Office PowerPoint</Application>
  <PresentationFormat>宽屏</PresentationFormat>
  <Paragraphs>102</Paragraphs>
  <Slides>18</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18</vt:i4>
      </vt:variant>
    </vt:vector>
  </HeadingPairs>
  <TitlesOfParts>
    <vt:vector size="27" baseType="lpstr">
      <vt:lpstr>方正粗黑宋简体</vt:lpstr>
      <vt:lpstr>华光行楷_CNKI</vt:lpstr>
      <vt:lpstr>华文行楷</vt:lpstr>
      <vt:lpstr>Arial</vt:lpstr>
      <vt:lpstr>Calibri</vt:lpstr>
      <vt:lpstr>黑体</vt:lpstr>
      <vt:lpstr>微软雅黑</vt:lpstr>
      <vt:lpstr>第一PPT，www.1ppt.com</vt:lpstr>
      <vt:lpstr>1_第一PPT，www.1ppt.com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zhanlin</dc:creator>
  <cp:lastModifiedBy>赵 雯</cp:lastModifiedBy>
  <cp:revision>181</cp:revision>
  <dcterms:created xsi:type="dcterms:W3CDTF">2019-06-19T02:08:00Z</dcterms:created>
  <dcterms:modified xsi:type="dcterms:W3CDTF">2022-09-28T09:30:17Z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51E07CAA412E4471B267D0069DA4D952</vt:lpwstr>
  </property>
</Properties>
</file>